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AF0FE-C386-4E6C-8BC1-6F0AD4B0845C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6959B-436D-40DA-8207-0312FFBB1B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455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AF0FE-C386-4E6C-8BC1-6F0AD4B0845C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6959B-436D-40DA-8207-0312FFBB1B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779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AF0FE-C386-4E6C-8BC1-6F0AD4B0845C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6959B-436D-40DA-8207-0312FFBB1B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259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AF0FE-C386-4E6C-8BC1-6F0AD4B0845C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6959B-436D-40DA-8207-0312FFBB1B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105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AF0FE-C386-4E6C-8BC1-6F0AD4B0845C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6959B-436D-40DA-8207-0312FFBB1B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851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AF0FE-C386-4E6C-8BC1-6F0AD4B0845C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6959B-436D-40DA-8207-0312FFBB1B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870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AF0FE-C386-4E6C-8BC1-6F0AD4B0845C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6959B-436D-40DA-8207-0312FFBB1B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7589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AF0FE-C386-4E6C-8BC1-6F0AD4B0845C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6959B-436D-40DA-8207-0312FFBB1B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102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AF0FE-C386-4E6C-8BC1-6F0AD4B0845C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6959B-436D-40DA-8207-0312FFBB1B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099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AF0FE-C386-4E6C-8BC1-6F0AD4B0845C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6959B-436D-40DA-8207-0312FFBB1B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052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AF0FE-C386-4E6C-8BC1-6F0AD4B0845C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6959B-436D-40DA-8207-0312FFBB1B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961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CAF0FE-C386-4E6C-8BC1-6F0AD4B0845C}" type="datetimeFigureOut">
              <a:rPr lang="ru-RU" smtClean="0"/>
              <a:t>24.10.2023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6959B-436D-40DA-8207-0312FFBB1B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143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28800" y="1759672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Создание химического буклета как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способ формирования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функциональной грамотности</a:t>
            </a:r>
            <a:br>
              <a:rPr lang="ru-RU" b="1" dirty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48000" y="4160983"/>
            <a:ext cx="9144000" cy="1655762"/>
          </a:xfrm>
        </p:spPr>
        <p:txBody>
          <a:bodyPr/>
          <a:lstStyle/>
          <a:p>
            <a:r>
              <a:rPr lang="ru-RU" dirty="0" smtClean="0"/>
              <a:t>Касьянова Лола </a:t>
            </a:r>
            <a:r>
              <a:rPr lang="ru-RU" dirty="0" err="1" smtClean="0"/>
              <a:t>Изатуллоевна</a:t>
            </a:r>
            <a:r>
              <a:rPr lang="ru-RU" dirty="0" smtClean="0"/>
              <a:t> </a:t>
            </a:r>
          </a:p>
          <a:p>
            <a:r>
              <a:rPr lang="ru-RU" dirty="0" smtClean="0"/>
              <a:t>Учитель химии и биологии </a:t>
            </a:r>
          </a:p>
          <a:p>
            <a:r>
              <a:rPr lang="ru-RU" dirty="0" smtClean="0"/>
              <a:t>МБОУ СШ №73 им. Т.К. Кравцова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6833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0277" y="2484071"/>
            <a:ext cx="10600592" cy="1402129"/>
          </a:xfrm>
        </p:spPr>
        <p:txBody>
          <a:bodyPr>
            <a:normAutofit fontScale="90000"/>
          </a:bodyPr>
          <a:lstStyle/>
          <a:p>
            <a:pPr algn="just">
              <a:lnSpc>
                <a:spcPct val="100000"/>
              </a:lnSpc>
            </a:pPr>
            <a:r>
              <a:rPr lang="ru-RU" b="1" dirty="0" smtClean="0">
                <a:solidFill>
                  <a:srgbClr val="C00000"/>
                </a:solidFill>
              </a:rPr>
              <a:t>Буклет</a:t>
            </a:r>
            <a:r>
              <a:rPr lang="ru-RU" dirty="0" smtClean="0"/>
              <a:t> - </a:t>
            </a:r>
            <a:r>
              <a:rPr lang="ru-RU" sz="3600" dirty="0"/>
              <a:t>«книжечка». Он состоит из одного плотного </a:t>
            </a:r>
            <a:r>
              <a:rPr lang="ru-RU" sz="3600" dirty="0" smtClean="0"/>
              <a:t>листа, </a:t>
            </a:r>
            <a:r>
              <a:rPr lang="ru-RU" sz="3600" dirty="0"/>
              <a:t>который складывается (сгибается) определенным способом. 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Их </a:t>
            </a:r>
            <a:r>
              <a:rPr lang="ru-RU" sz="3600" dirty="0"/>
              <a:t>активно применяют в маркетинговых целях.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На </a:t>
            </a:r>
            <a:r>
              <a:rPr lang="ru-RU" sz="3600" dirty="0"/>
              <a:t>них размещается информация о товарах или услуге.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Они </a:t>
            </a:r>
            <a:r>
              <a:rPr lang="ru-RU" sz="3600" dirty="0"/>
              <a:t>могут распространяться торговыми предприятиями, учреждениями культуры и образования, различными фондами для привлечения </a:t>
            </a:r>
            <a:r>
              <a:rPr lang="ru-RU" sz="3600" b="1" dirty="0" smtClean="0"/>
              <a:t>внимания!</a:t>
            </a:r>
            <a:r>
              <a:rPr lang="ru-RU" sz="36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146173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6654" y="1024548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Химия 9 класс. Тема урока:  Азот</a:t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sz="3000" b="1" dirty="0">
                <a:solidFill>
                  <a:srgbClr val="C00000"/>
                </a:solidFill>
              </a:rPr>
              <a:t>Определяем содержание буклета</a:t>
            </a:r>
          </a:p>
          <a:p>
            <a:pPr lvl="0"/>
            <a:r>
              <a:rPr lang="ru-RU" dirty="0"/>
              <a:t>Кто и когда открыл элемент? </a:t>
            </a:r>
          </a:p>
          <a:p>
            <a:pPr lvl="0"/>
            <a:r>
              <a:rPr lang="ru-RU" dirty="0"/>
              <a:t>Адрес элемента в ПСХЭ Д.И. Менделеева.</a:t>
            </a:r>
          </a:p>
          <a:p>
            <a:pPr lvl="0"/>
            <a:r>
              <a:rPr lang="ru-RU" dirty="0"/>
              <a:t>Строение атома.</a:t>
            </a:r>
          </a:p>
          <a:p>
            <a:pPr lvl="0"/>
            <a:r>
              <a:rPr lang="ru-RU" dirty="0"/>
              <a:t>Нахождение в природе.</a:t>
            </a:r>
          </a:p>
          <a:p>
            <a:pPr lvl="0"/>
            <a:r>
              <a:rPr lang="ru-RU" dirty="0"/>
              <a:t>Физические свойства.</a:t>
            </a:r>
          </a:p>
          <a:p>
            <a:pPr lvl="0"/>
            <a:r>
              <a:rPr lang="ru-RU" dirty="0"/>
              <a:t>Химические свойства.</a:t>
            </a:r>
          </a:p>
          <a:p>
            <a:pPr lvl="0"/>
            <a:r>
              <a:rPr lang="ru-RU" dirty="0"/>
              <a:t>Применение </a:t>
            </a:r>
          </a:p>
          <a:p>
            <a:pPr lvl="0"/>
            <a:r>
              <a:rPr lang="ru-RU" dirty="0"/>
              <a:t>Круговорот азота в природе. </a:t>
            </a:r>
          </a:p>
          <a:p>
            <a:pPr lvl="0"/>
            <a:r>
              <a:rPr lang="ru-RU" dirty="0"/>
              <a:t>* Интересные факты (по желанию) 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22963" y="439344"/>
            <a:ext cx="70539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Этапы </a:t>
            </a:r>
            <a:r>
              <a:rPr lang="ru-RU" sz="2800" b="1" dirty="0">
                <a:solidFill>
                  <a:srgbClr val="C00000"/>
                </a:solidFill>
              </a:rPr>
              <a:t>создания буклета </a:t>
            </a:r>
          </a:p>
        </p:txBody>
      </p:sp>
    </p:spTree>
    <p:extLst>
      <p:ext uri="{BB962C8B-B14F-4D97-AF65-F5344CB8AC3E}">
        <p14:creationId xmlns:p14="http://schemas.microsoft.com/office/powerpoint/2010/main" val="1942991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4046" y="770548"/>
            <a:ext cx="10515600" cy="4351338"/>
          </a:xfrm>
        </p:spPr>
        <p:txBody>
          <a:bodyPr/>
          <a:lstStyle/>
          <a:p>
            <a:pPr marL="0" lvl="0" indent="0">
              <a:buNone/>
            </a:pPr>
            <a:r>
              <a:rPr lang="ru-RU" b="1" dirty="0" smtClean="0">
                <a:solidFill>
                  <a:srgbClr val="C00000"/>
                </a:solidFill>
              </a:rPr>
              <a:t>2.   Прописываем </a:t>
            </a:r>
            <a:r>
              <a:rPr lang="ru-RU" b="1" dirty="0">
                <a:solidFill>
                  <a:srgbClr val="C00000"/>
                </a:solidFill>
              </a:rPr>
              <a:t>критерии оценивания </a:t>
            </a:r>
          </a:p>
          <a:p>
            <a:pPr lvl="0"/>
            <a:r>
              <a:rPr lang="ru-RU" dirty="0"/>
              <a:t>Соответствие содержанию </a:t>
            </a:r>
          </a:p>
          <a:p>
            <a:pPr lvl="0"/>
            <a:r>
              <a:rPr lang="ru-RU" dirty="0"/>
              <a:t>Аккуратность оформления </a:t>
            </a:r>
          </a:p>
          <a:p>
            <a:pPr lvl="0"/>
            <a:r>
              <a:rPr lang="ru-RU" dirty="0"/>
              <a:t>Креативность </a:t>
            </a:r>
            <a:endParaRPr lang="ru-RU" dirty="0" smtClean="0"/>
          </a:p>
          <a:p>
            <a:pPr lvl="0"/>
            <a:r>
              <a:rPr lang="ru-RU" dirty="0"/>
              <a:t>Доступность информации (лаконичность) </a:t>
            </a:r>
          </a:p>
          <a:p>
            <a:pPr lvl="0"/>
            <a:r>
              <a:rPr lang="ru-RU" dirty="0"/>
              <a:t>Знание материала </a:t>
            </a:r>
          </a:p>
          <a:p>
            <a:pPr lvl="0"/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2506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29763" y="694593"/>
            <a:ext cx="9803422" cy="4965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spcBef>
                <a:spcPts val="1000"/>
              </a:spcBef>
              <a:spcAft>
                <a:spcPts val="800"/>
              </a:spcAft>
              <a:buAutoNum type="arabicPeriod" startAt="3"/>
            </a:pPr>
            <a:r>
              <a:rPr lang="ru-RU" sz="2800" dirty="0" smtClean="0"/>
              <a:t>Работа </a:t>
            </a:r>
            <a:r>
              <a:rPr lang="ru-RU" sz="2800" dirty="0"/>
              <a:t>идет с текстом учебника, допускается дополнительная информация в виде интернет источников для поиска интересных фактов. </a:t>
            </a:r>
            <a:endParaRPr lang="ru-RU" sz="2800" dirty="0" smtClean="0"/>
          </a:p>
          <a:p>
            <a:pPr algn="just">
              <a:spcBef>
                <a:spcPts val="1000"/>
              </a:spcBef>
              <a:spcAft>
                <a:spcPts val="800"/>
              </a:spcAft>
            </a:pPr>
            <a:endParaRPr lang="ru-RU" sz="2800" dirty="0" smtClean="0"/>
          </a:p>
          <a:p>
            <a:pPr marL="514350" lvl="0" indent="-514350" algn="just">
              <a:spcAft>
                <a:spcPts val="0"/>
              </a:spcAft>
              <a:buAutoNum type="arabicPeriod" startAt="4"/>
            </a:pPr>
            <a:r>
              <a:rPr lang="ru-RU" sz="2800" dirty="0" smtClean="0"/>
              <a:t>Ребята </a:t>
            </a:r>
            <a:r>
              <a:rPr lang="ru-RU" sz="2800" dirty="0"/>
              <a:t>могут работать как в парах, так и индивидуально. </a:t>
            </a:r>
            <a:endParaRPr lang="ru-RU" sz="2800" dirty="0" smtClean="0"/>
          </a:p>
          <a:p>
            <a:pPr lvl="0" algn="just">
              <a:spcAft>
                <a:spcPts val="0"/>
              </a:spcAft>
            </a:pPr>
            <a:endParaRPr lang="ru-RU" sz="2800" dirty="0"/>
          </a:p>
          <a:p>
            <a:pPr lvl="0" algn="just">
              <a:spcAft>
                <a:spcPts val="800"/>
              </a:spcAft>
            </a:pPr>
            <a:r>
              <a:rPr lang="ru-RU" sz="2800" dirty="0"/>
              <a:t>5.     По завершению создания буклета, у каждого учащегося на руках бланк с критериями, где минимум 3-5 одноклассников должны оценить и проставить баллы согласно критериям. </a:t>
            </a:r>
          </a:p>
          <a:p>
            <a:pPr marL="514350" indent="-514350" algn="just">
              <a:spcBef>
                <a:spcPts val="1000"/>
              </a:spcBef>
              <a:spcAft>
                <a:spcPts val="800"/>
              </a:spcAft>
              <a:buAutoNum type="arabicPeriod" startAt="3"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45234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6620358"/>
              </p:ext>
            </p:extLst>
          </p:nvPr>
        </p:nvGraphicFramePr>
        <p:xfrm>
          <a:off x="949569" y="2431362"/>
          <a:ext cx="9514742" cy="2103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87218">
                  <a:extLst>
                    <a:ext uri="{9D8B030D-6E8A-4147-A177-3AD203B41FA5}">
                      <a16:colId xmlns:a16="http://schemas.microsoft.com/office/drawing/2014/main" val="3322184519"/>
                    </a:ext>
                  </a:extLst>
                </a:gridCol>
                <a:gridCol w="1172768">
                  <a:extLst>
                    <a:ext uri="{9D8B030D-6E8A-4147-A177-3AD203B41FA5}">
                      <a16:colId xmlns:a16="http://schemas.microsoft.com/office/drawing/2014/main" val="2596857966"/>
                    </a:ext>
                  </a:extLst>
                </a:gridCol>
                <a:gridCol w="1074216">
                  <a:extLst>
                    <a:ext uri="{9D8B030D-6E8A-4147-A177-3AD203B41FA5}">
                      <a16:colId xmlns:a16="http://schemas.microsoft.com/office/drawing/2014/main" val="2455305488"/>
                    </a:ext>
                  </a:extLst>
                </a:gridCol>
                <a:gridCol w="1125284">
                  <a:extLst>
                    <a:ext uri="{9D8B030D-6E8A-4147-A177-3AD203B41FA5}">
                      <a16:colId xmlns:a16="http://schemas.microsoft.com/office/drawing/2014/main" val="1171395991"/>
                    </a:ext>
                  </a:extLst>
                </a:gridCol>
                <a:gridCol w="1027628">
                  <a:extLst>
                    <a:ext uri="{9D8B030D-6E8A-4147-A177-3AD203B41FA5}">
                      <a16:colId xmlns:a16="http://schemas.microsoft.com/office/drawing/2014/main" val="4137246860"/>
                    </a:ext>
                  </a:extLst>
                </a:gridCol>
                <a:gridCol w="1027628">
                  <a:extLst>
                    <a:ext uri="{9D8B030D-6E8A-4147-A177-3AD203B41FA5}">
                      <a16:colId xmlns:a16="http://schemas.microsoft.com/office/drawing/2014/main" val="1069928039"/>
                    </a:ext>
                  </a:extLst>
                </a:gridCol>
              </a:tblGrid>
              <a:tr h="3907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Критерии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Имя: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Имя: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Имя: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Имя: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Средний балл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1265406"/>
                  </a:ext>
                </a:extLst>
              </a:tr>
              <a:tr h="243002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Аккуратность оформления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9918867"/>
                  </a:ext>
                </a:extLst>
              </a:tr>
              <a:tr h="497249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Информативность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457200" indent="-4572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(соответствие плану)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2574914"/>
                  </a:ext>
                </a:extLst>
              </a:tr>
              <a:tr h="243002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Доступность информации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3138143"/>
                  </a:ext>
                </a:extLst>
              </a:tr>
              <a:tr h="243002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Креативность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5429026"/>
                  </a:ext>
                </a:extLst>
              </a:tr>
              <a:tr h="243002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Знание материала /защита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8124386"/>
                  </a:ext>
                </a:extLst>
              </a:tr>
              <a:tr h="24300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Итого: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highlight>
                            <a:srgbClr val="A9A9A9"/>
                          </a:highlight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6704596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886558" y="861701"/>
            <a:ext cx="946052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Ф.И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автора (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ов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)______________________________________</a:t>
            </a:r>
            <a:endParaRPr kumimoji="0" lang="ru-RU" alt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Защита буклета включает два момента: оформление и защита материала, каждый критерий оценивается от 0 до 5 баллов, далее высчитывается средний балл по каждому критерию </a:t>
            </a:r>
            <a:endParaRPr kumimoji="0" lang="ru-RU" alt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49569" y="492369"/>
            <a:ext cx="1966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Индивидуальный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2524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Создание Буклета способствует: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Повышению интереса к изучению материала </a:t>
            </a:r>
          </a:p>
          <a:p>
            <a:r>
              <a:rPr lang="ru-RU" dirty="0" smtClean="0"/>
              <a:t>Тренировке работы с текстом (выбор ключевых понятий) </a:t>
            </a:r>
          </a:p>
          <a:p>
            <a:r>
              <a:rPr lang="ru-RU" dirty="0" smtClean="0"/>
              <a:t>Развитию творческих навыков</a:t>
            </a:r>
          </a:p>
          <a:p>
            <a:r>
              <a:rPr lang="ru-RU" dirty="0" smtClean="0"/>
              <a:t>Развитию логики (продумать структуру и дизайн)</a:t>
            </a:r>
          </a:p>
          <a:p>
            <a:r>
              <a:rPr lang="ru-RU" dirty="0" smtClean="0"/>
              <a:t> Развитию моторики </a:t>
            </a:r>
          </a:p>
          <a:p>
            <a:r>
              <a:rPr lang="ru-RU" dirty="0" smtClean="0"/>
              <a:t>Поднятию духа соперничества</a:t>
            </a:r>
          </a:p>
          <a:p>
            <a:r>
              <a:rPr lang="ru-RU" dirty="0" smtClean="0"/>
              <a:t>??</a:t>
            </a:r>
            <a:r>
              <a:rPr lang="ru-RU" dirty="0" err="1" smtClean="0"/>
              <a:t>критериальному</a:t>
            </a:r>
            <a:r>
              <a:rPr lang="ru-RU" dirty="0" smtClean="0"/>
              <a:t> оцениванию </a:t>
            </a:r>
          </a:p>
          <a:p>
            <a:r>
              <a:rPr lang="ru-RU" dirty="0" smtClean="0"/>
              <a:t>Легкому запоминанию материала </a:t>
            </a:r>
          </a:p>
        </p:txBody>
      </p:sp>
    </p:spTree>
    <p:extLst>
      <p:ext uri="{BB962C8B-B14F-4D97-AF65-F5344CB8AC3E}">
        <p14:creationId xmlns:p14="http://schemas.microsoft.com/office/powerpoint/2010/main" val="4264994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848956" y="1081116"/>
            <a:ext cx="6602153" cy="49516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814550" y="-739603"/>
            <a:ext cx="6670964" cy="889461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08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270</Words>
  <Application>Microsoft Office PowerPoint</Application>
  <PresentationFormat>Широкоэкранный</PresentationFormat>
  <Paragraphs>83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Создание химического буклета как способ формирования функциональной грамотности </vt:lpstr>
      <vt:lpstr>Буклет - «книжечка». Он состоит из одного плотного листа, который складывается (сгибается) определенным способом.   Их активно применяют в маркетинговых целях.  На них размещается информация о товарах или услуге.  Они могут распространяться торговыми предприятиями, учреждениями культуры и образования, различными фондами для привлечения внимания! </vt:lpstr>
      <vt:lpstr>Химия 9 класс. Тема урока:  Азот </vt:lpstr>
      <vt:lpstr>Презентация PowerPoint</vt:lpstr>
      <vt:lpstr>Презентация PowerPoint</vt:lpstr>
      <vt:lpstr>Презентация PowerPoint</vt:lpstr>
      <vt:lpstr>Создание Буклета способствует: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Создание химического буклета как способ формирования функциональной грамотности</dc:title>
  <dc:creator>Пользователь Windows</dc:creator>
  <cp:lastModifiedBy>Пользователь Windows</cp:lastModifiedBy>
  <cp:revision>10</cp:revision>
  <dcterms:created xsi:type="dcterms:W3CDTF">2023-03-26T14:26:37Z</dcterms:created>
  <dcterms:modified xsi:type="dcterms:W3CDTF">2023-10-24T11:58:52Z</dcterms:modified>
</cp:coreProperties>
</file>