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9CEE2-47B3-473A-8D83-383D88DC48A7}" type="datetimeFigureOut">
              <a:rPr lang="ru-RU" smtClean="0"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8E4C0-6840-49FD-BB93-FAADDB1AFC8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ветотень. Опорный конспек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6003"/>
            <a:ext cx="9144000" cy="6479381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83568" y="44624"/>
            <a:ext cx="7992888" cy="360040"/>
          </a:xfrm>
          <a:prstGeom prst="roundRect">
            <a:avLst/>
          </a:prstGeom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Освещение. Опорный конспект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4491160"/>
            <a:ext cx="936104" cy="3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4923208"/>
            <a:ext cx="936104" cy="233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5211240"/>
            <a:ext cx="936104" cy="233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5499272"/>
            <a:ext cx="936104" cy="37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5913328"/>
            <a:ext cx="936104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6453336"/>
            <a:ext cx="936104" cy="233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трелка вниз 13"/>
          <p:cNvSpPr/>
          <p:nvPr/>
        </p:nvSpPr>
        <p:spPr>
          <a:xfrm>
            <a:off x="4572000" y="1916832"/>
            <a:ext cx="216024" cy="504056"/>
          </a:xfrm>
          <a:prstGeom prst="downArrow">
            <a:avLst/>
          </a:prstGeom>
          <a:solidFill>
            <a:srgbClr val="CCFF33"/>
          </a:solidFill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740352" y="1916832"/>
            <a:ext cx="216024" cy="504056"/>
          </a:xfrm>
          <a:prstGeom prst="downArrow">
            <a:avLst/>
          </a:prstGeom>
          <a:solidFill>
            <a:srgbClr val="CCFF33"/>
          </a:solidFill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1187624" y="1916832"/>
            <a:ext cx="216024" cy="504056"/>
          </a:xfrm>
          <a:prstGeom prst="downArrow">
            <a:avLst/>
          </a:prstGeom>
          <a:solidFill>
            <a:srgbClr val="CCFF33"/>
          </a:solidFill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260648"/>
            <a:ext cx="7992888" cy="576064"/>
          </a:xfrm>
          <a:prstGeom prst="roundRect">
            <a:avLst/>
          </a:prstGeom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ОСВЕЩЕНИЕ. СВЕТ И ТЕНЬ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86450" y="836712"/>
            <a:ext cx="768402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Для художника СВЕТ – преобразующая сила</a:t>
            </a:r>
          </a:p>
          <a:p>
            <a:pPr algn="ctr"/>
            <a:r>
              <a:rPr lang="ru-RU" dirty="0" smtClean="0"/>
              <a:t>Когда меняется СВЕТ, то меняется и видимый образ освещенных предметов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1628800"/>
            <a:ext cx="7560840" cy="360040"/>
          </a:xfrm>
          <a:prstGeom prst="roundRect">
            <a:avLst/>
          </a:prstGeom>
          <a:solidFill>
            <a:srgbClr val="CCFF33"/>
          </a:solidFill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Положение источников освещения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img3.jpg"/>
          <p:cNvPicPr>
            <a:picLocks noChangeAspect="1"/>
          </p:cNvPicPr>
          <p:nvPr/>
        </p:nvPicPr>
        <p:blipFill>
          <a:blip r:embed="rId2" cstate="print"/>
          <a:srcRect l="69097" t="51722" r="9083" b="4638"/>
          <a:stretch>
            <a:fillRect/>
          </a:stretch>
        </p:blipFill>
        <p:spPr>
          <a:xfrm>
            <a:off x="6804248" y="4005064"/>
            <a:ext cx="1800200" cy="2700300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img3.jpg"/>
          <p:cNvPicPr>
            <a:picLocks noChangeAspect="1"/>
          </p:cNvPicPr>
          <p:nvPr/>
        </p:nvPicPr>
        <p:blipFill>
          <a:blip r:embed="rId2" cstate="print"/>
          <a:srcRect l="37438" t="51533" r="35893" b="3210"/>
          <a:stretch>
            <a:fillRect/>
          </a:stretch>
        </p:blipFill>
        <p:spPr>
          <a:xfrm>
            <a:off x="3563888" y="4005064"/>
            <a:ext cx="2160240" cy="2749396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img3.jpg"/>
          <p:cNvPicPr>
            <a:picLocks noChangeAspect="1"/>
          </p:cNvPicPr>
          <p:nvPr/>
        </p:nvPicPr>
        <p:blipFill>
          <a:blip r:embed="rId2" cstate="print"/>
          <a:srcRect l="6991" t="51345" r="68764" b="5015"/>
          <a:stretch>
            <a:fillRect/>
          </a:stretch>
        </p:blipFill>
        <p:spPr>
          <a:xfrm>
            <a:off x="683568" y="4019466"/>
            <a:ext cx="2016224" cy="2721902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611560" y="2420888"/>
            <a:ext cx="2088232" cy="360040"/>
          </a:xfrm>
          <a:prstGeom prst="roundRect">
            <a:avLst/>
          </a:prstGeom>
          <a:solidFill>
            <a:srgbClr val="CCFF33"/>
          </a:solidFill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ФРОНТАЛЬНОЕ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88224" y="2420888"/>
            <a:ext cx="2088232" cy="360040"/>
          </a:xfrm>
          <a:prstGeom prst="roundRect">
            <a:avLst/>
          </a:prstGeom>
          <a:solidFill>
            <a:srgbClr val="CCFF33"/>
          </a:solidFill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КОНТРАЖУРНОЕ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35896" y="2420888"/>
            <a:ext cx="2088232" cy="360040"/>
          </a:xfrm>
          <a:prstGeom prst="roundRect">
            <a:avLst/>
          </a:prstGeom>
          <a:solidFill>
            <a:srgbClr val="CCFF33"/>
          </a:solidFill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Б</a:t>
            </a:r>
            <a:r>
              <a:rPr lang="ru-RU" sz="2000" b="1" dirty="0" smtClean="0">
                <a:solidFill>
                  <a:schemeClr val="tx1"/>
                </a:solidFill>
              </a:rPr>
              <a:t>ОКОВОЕ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6" y="2782669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Источник света находится впереди</a:t>
            </a:r>
          </a:p>
          <a:p>
            <a:pPr algn="ctr"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Слабо выявляет детали</a:t>
            </a:r>
          </a:p>
          <a:p>
            <a:pPr algn="ctr"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Едва заметные тени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347864" y="2780928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Источник света находится сбоку</a:t>
            </a:r>
          </a:p>
          <a:p>
            <a:pPr algn="ctr"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Хорошо выявляется форма, объем и фактура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72200" y="2780928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Источник света находится сзади</a:t>
            </a:r>
          </a:p>
          <a:p>
            <a:pPr algn="ctr"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Придает предмету силуэтные очертания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7" grpId="0" animBg="1"/>
      <p:bldP spid="5" grpId="0" build="allAtOnce"/>
      <p:bldP spid="6" grpId="0" build="allAtOnce" animBg="1"/>
      <p:bldP spid="11" grpId="0" animBg="1"/>
      <p:bldP spid="12" grpId="0" animBg="1"/>
      <p:bldP spid="15" grpId="0" animBg="1"/>
      <p:bldP spid="16" grpId="0" build="allAtOnce"/>
      <p:bldP spid="18" grpId="0" build="allAtOnce"/>
      <p:bldP spid="1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низ 4"/>
          <p:cNvSpPr/>
          <p:nvPr/>
        </p:nvSpPr>
        <p:spPr>
          <a:xfrm>
            <a:off x="4427984" y="692696"/>
            <a:ext cx="360040" cy="504056"/>
          </a:xfrm>
          <a:prstGeom prst="downArrow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260648"/>
            <a:ext cx="7992888" cy="504056"/>
          </a:xfrm>
          <a:prstGeom prst="roundRect">
            <a:avLst/>
          </a:prstGeom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СВЕТОТЕНЬ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124744"/>
            <a:ext cx="792088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Способ передачи объема предмета с помощью теней и света. Светотень – важнейшее средство выразительности</a:t>
            </a:r>
          </a:p>
          <a:p>
            <a:pPr algn="ctr"/>
            <a:r>
              <a:rPr lang="ru-RU" sz="2000" dirty="0" smtClean="0"/>
              <a:t>Свет делит поверхность предмета на теневую и освещенную стороны</a:t>
            </a:r>
            <a:endParaRPr lang="ru-RU" sz="1600" dirty="0"/>
          </a:p>
        </p:txBody>
      </p:sp>
      <p:pic>
        <p:nvPicPr>
          <p:cNvPr id="15" name="Рисунок 14" descr="76f8abe335b421340cc5084f354674e4.jpg"/>
          <p:cNvPicPr>
            <a:picLocks noChangeAspect="1"/>
          </p:cNvPicPr>
          <p:nvPr/>
        </p:nvPicPr>
        <p:blipFill>
          <a:blip r:embed="rId2" cstate="print"/>
          <a:srcRect t="4851"/>
          <a:stretch>
            <a:fillRect/>
          </a:stretch>
        </p:blipFill>
        <p:spPr>
          <a:xfrm>
            <a:off x="899592" y="2467496"/>
            <a:ext cx="4536504" cy="4057848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>
            <a:off x="539552" y="2420888"/>
            <a:ext cx="720080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835696" y="2636912"/>
            <a:ext cx="1152128" cy="7920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179512" y="3068960"/>
            <a:ext cx="1152128" cy="7920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043608" y="2420888"/>
            <a:ext cx="720080" cy="50405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11560" y="2852936"/>
            <a:ext cx="720080" cy="50405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4499992" y="2348880"/>
            <a:ext cx="432048" cy="7920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3275856" y="2348880"/>
            <a:ext cx="792088" cy="93610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5220072" y="2348880"/>
            <a:ext cx="432048" cy="100811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4644008" y="2780928"/>
            <a:ext cx="504056" cy="936104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3923928" y="2420888"/>
            <a:ext cx="504056" cy="936104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1979712" y="4365104"/>
            <a:ext cx="0" cy="5760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1331640" y="4293096"/>
            <a:ext cx="144016" cy="151216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2411760" y="4221088"/>
            <a:ext cx="144016" cy="7920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4499992" y="4653136"/>
            <a:ext cx="216024" cy="7200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H="1">
            <a:off x="3995936" y="4653136"/>
            <a:ext cx="360040" cy="7920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flipH="1">
            <a:off x="4860032" y="4365104"/>
            <a:ext cx="144016" cy="7920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1691680" y="4365104"/>
            <a:ext cx="0" cy="72008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2267744" y="4365104"/>
            <a:ext cx="0" cy="72008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>
            <a:off x="4283968" y="4509120"/>
            <a:ext cx="288032" cy="72008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H="1">
            <a:off x="7740352" y="2708920"/>
            <a:ext cx="86409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5292080" y="2348880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900" dirty="0" smtClean="0"/>
              <a:t>Самый короткий и прямой луч света</a:t>
            </a:r>
            <a:endParaRPr lang="ru-RU" sz="1900" dirty="0"/>
          </a:p>
        </p:txBody>
      </p:sp>
      <p:cxnSp>
        <p:nvCxnSpPr>
          <p:cNvPr id="71" name="Прямая со стрелкой 70"/>
          <p:cNvCxnSpPr/>
          <p:nvPr/>
        </p:nvCxnSpPr>
        <p:spPr>
          <a:xfrm flipH="1">
            <a:off x="7740352" y="3789040"/>
            <a:ext cx="864096" cy="0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436096" y="3140968"/>
            <a:ext cx="230425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900" dirty="0" smtClean="0"/>
              <a:t>Лучи, падающие на поверхность перпендикулярно – под прямым углом</a:t>
            </a:r>
            <a:endParaRPr lang="ru-RU" sz="1900" dirty="0"/>
          </a:p>
        </p:txBody>
      </p:sp>
      <p:cxnSp>
        <p:nvCxnSpPr>
          <p:cNvPr id="76" name="Прямая со стрелкой 75"/>
          <p:cNvCxnSpPr/>
          <p:nvPr/>
        </p:nvCxnSpPr>
        <p:spPr>
          <a:xfrm flipV="1">
            <a:off x="3347864" y="4365104"/>
            <a:ext cx="432048" cy="64807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flipV="1">
            <a:off x="1979712" y="5877272"/>
            <a:ext cx="0" cy="50405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flipH="1">
            <a:off x="7740352" y="4869160"/>
            <a:ext cx="864096" cy="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5364088" y="4509120"/>
            <a:ext cx="24482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900" dirty="0" smtClean="0"/>
              <a:t>Лучи, проходящие вскользь поверхности </a:t>
            </a:r>
            <a:endParaRPr lang="ru-RU" sz="1900" dirty="0"/>
          </a:p>
        </p:txBody>
      </p:sp>
      <p:cxnSp>
        <p:nvCxnSpPr>
          <p:cNvPr id="86" name="Прямая со стрелкой 85"/>
          <p:cNvCxnSpPr/>
          <p:nvPr/>
        </p:nvCxnSpPr>
        <p:spPr>
          <a:xfrm flipH="1">
            <a:off x="7740352" y="5949280"/>
            <a:ext cx="864096" cy="0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5436096" y="5373216"/>
            <a:ext cx="237626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900" dirty="0" smtClean="0"/>
              <a:t>Лучи, отраженного света от окружающих предметов</a:t>
            </a:r>
            <a:endParaRPr lang="ru-RU" sz="1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0" grpId="0" build="allAtOnce"/>
      <p:bldP spid="72" grpId="0" build="allAtOnce"/>
      <p:bldP spid="85" grpId="0" build="allAtOnce"/>
      <p:bldP spid="8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Стрелка вниз 64"/>
          <p:cNvSpPr/>
          <p:nvPr/>
        </p:nvSpPr>
        <p:spPr>
          <a:xfrm>
            <a:off x="6948264" y="4149080"/>
            <a:ext cx="288032" cy="288032"/>
          </a:xfrm>
          <a:prstGeom prst="downArrow">
            <a:avLst/>
          </a:prstGeom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4-2.gif"/>
          <p:cNvPicPr>
            <a:picLocks noChangeAspect="1"/>
          </p:cNvPicPr>
          <p:nvPr/>
        </p:nvPicPr>
        <p:blipFill>
          <a:blip r:embed="rId2" cstate="print"/>
          <a:srcRect l="14563" t="2253" r="13382" b="4243"/>
          <a:stretch>
            <a:fillRect/>
          </a:stretch>
        </p:blipFill>
        <p:spPr>
          <a:xfrm>
            <a:off x="1043608" y="1988840"/>
            <a:ext cx="4392488" cy="3384376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1691680" y="2582906"/>
            <a:ext cx="432048" cy="486054"/>
          </a:xfrm>
          <a:prstGeom prst="straightConnector1">
            <a:avLst/>
          </a:prstGeom>
          <a:ln w="9525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323528" y="1484784"/>
            <a:ext cx="1152128" cy="43204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БЛИК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560" y="188640"/>
            <a:ext cx="7992888" cy="432048"/>
          </a:xfrm>
          <a:prstGeom prst="roundRect">
            <a:avLst/>
          </a:prstGeom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Боковое освещение ШАРА</a:t>
            </a:r>
            <a:endParaRPr lang="ru-RU" sz="2800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475656" y="1916832"/>
            <a:ext cx="792088" cy="936104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1520" y="764704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Самое светлое место на поверхности, куда попадает прямой луч. Не закрашивать!</a:t>
            </a:r>
            <a:endParaRPr lang="ru-RU" sz="14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915816" y="5157192"/>
            <a:ext cx="504056" cy="36004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707904" y="1628800"/>
            <a:ext cx="1152128" cy="43204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СВЕТ</a:t>
            </a:r>
            <a:endParaRPr lang="ru-RU" sz="2400" b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2987824" y="2060848"/>
            <a:ext cx="720080" cy="1008112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091724" y="1844824"/>
            <a:ext cx="896100" cy="1008112"/>
          </a:xfrm>
          <a:prstGeom prst="straightConnector1">
            <a:avLst/>
          </a:prstGeom>
          <a:ln w="9525">
            <a:solidFill>
              <a:schemeClr val="accent6">
                <a:lumMod val="75000"/>
              </a:schemeClr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635896" y="692696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Очень хорошо освещенная область, где лучи на поверхность падают под прямым углом – перпендикулярно, освящая ее прямыми лучами</a:t>
            </a:r>
            <a:endParaRPr lang="ru-RU" sz="140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323528" y="4293096"/>
            <a:ext cx="1368152" cy="122413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323528" y="5445224"/>
            <a:ext cx="1728192" cy="43204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ПОЛУТЕНЬ</a:t>
            </a:r>
            <a:endParaRPr lang="ru-RU" sz="2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51520" y="5877272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Область, где лучи проходят по поверхности вскользь, параллельно грани, не задерживаясь на форме</a:t>
            </a:r>
            <a:endParaRPr lang="ru-RU" sz="1400" dirty="0"/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395536" y="3429000"/>
            <a:ext cx="896100" cy="1008112"/>
          </a:xfrm>
          <a:prstGeom prst="straightConnector1">
            <a:avLst/>
          </a:prstGeom>
          <a:ln w="9525">
            <a:solidFill>
              <a:srgbClr val="FFC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292080" y="6093296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Затемненные области (грани), на которых свет не попадает</a:t>
            </a:r>
            <a:endParaRPr lang="ru-RU" sz="1400" dirty="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3635896" y="4293096"/>
            <a:ext cx="1800200" cy="1224136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Скругленный прямоугольник 40"/>
          <p:cNvSpPr/>
          <p:nvPr/>
        </p:nvSpPr>
        <p:spPr>
          <a:xfrm>
            <a:off x="5364088" y="5445224"/>
            <a:ext cx="2232248" cy="64807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СОБСТВЕННАЯ ТЕНЬ</a:t>
            </a:r>
            <a:endParaRPr lang="ru-RU" sz="2400" b="1" dirty="0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flipV="1">
            <a:off x="4716016" y="3140968"/>
            <a:ext cx="792088" cy="1008112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5406291" y="2550836"/>
            <a:ext cx="2232248" cy="64807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ПАДАЮЩАЯЯ ТЕНЬ</a:t>
            </a:r>
            <a:endParaRPr lang="ru-RU" sz="2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5364088" y="1772816"/>
            <a:ext cx="30243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Не освещенная поверхность соседнего объекта. Форма препятствует распространению света</a:t>
            </a:r>
            <a:endParaRPr lang="ru-RU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2843808" y="5877272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Лучи отраженного света от окружающих объектов. Особенно видны в тени!</a:t>
            </a:r>
            <a:endParaRPr lang="ru-RU" sz="1400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347864" y="5445224"/>
            <a:ext cx="1440160" cy="43204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РЕФЛЕКС</a:t>
            </a:r>
            <a:endParaRPr lang="ru-RU" sz="2400" b="1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580112" y="3429000"/>
            <a:ext cx="3096344" cy="720080"/>
          </a:xfrm>
          <a:prstGeom prst="roundRect">
            <a:avLst/>
          </a:prstGeom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Самое темное место на предмете</a:t>
            </a:r>
            <a:endParaRPr lang="ru-RU" sz="24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5580112" y="4365104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ГРАНИЦА СОБСТВЕННОЙ ТЕНИ СО СВЕТОМ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7" grpId="0" animBg="1"/>
      <p:bldP spid="14" grpId="0" build="allAtOnce"/>
      <p:bldP spid="22" grpId="0" animBg="1"/>
      <p:bldP spid="29" grpId="0" build="allAtOnce"/>
      <p:bldP spid="32" grpId="0" animBg="1"/>
      <p:bldP spid="39" grpId="0" build="allAtOnce"/>
      <p:bldP spid="42" grpId="0" build="allAtOnce"/>
      <p:bldP spid="41" grpId="0" animBg="1"/>
      <p:bldP spid="49" grpId="0" animBg="1"/>
      <p:bldP spid="51" grpId="0" build="allAtOnce"/>
      <p:bldP spid="56" grpId="0" build="allAtOnce"/>
      <p:bldP spid="52" grpId="0" animBg="1"/>
      <p:bldP spid="64" grpId="0" animBg="1"/>
      <p:bldP spid="6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707904" y="1988840"/>
            <a:ext cx="792088" cy="2880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БЛИК</a:t>
            </a:r>
            <a:endParaRPr lang="ru-RU" sz="1600" b="1" dirty="0"/>
          </a:p>
        </p:txBody>
      </p:sp>
      <p:pic>
        <p:nvPicPr>
          <p:cNvPr id="5" name="Рисунок 4" descr="74574_600.jpg"/>
          <p:cNvPicPr>
            <a:picLocks noChangeAspect="1"/>
          </p:cNvPicPr>
          <p:nvPr/>
        </p:nvPicPr>
        <p:blipFill>
          <a:blip r:embed="rId2" cstate="print"/>
          <a:srcRect l="28980" t="13591" r="35741" b="16756"/>
          <a:stretch>
            <a:fillRect/>
          </a:stretch>
        </p:blipFill>
        <p:spPr>
          <a:xfrm>
            <a:off x="611560" y="1268760"/>
            <a:ext cx="1872208" cy="2741447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>
            <a:off x="179512" y="692696"/>
            <a:ext cx="504056" cy="5040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611560" y="188640"/>
            <a:ext cx="3168352" cy="720080"/>
          </a:xfrm>
          <a:prstGeom prst="roundRect">
            <a:avLst/>
          </a:prstGeom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Боковое освещение ЦИЛИНДРА</a:t>
            </a:r>
            <a:endParaRPr lang="ru-RU" sz="24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07904" y="1412776"/>
            <a:ext cx="792088" cy="2880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СВЕТ</a:t>
            </a:r>
            <a:endParaRPr lang="ru-RU" sz="1600" b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331640" y="1556792"/>
            <a:ext cx="2376264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3419872" y="2996952"/>
            <a:ext cx="1440160" cy="2880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ПОЛУТЕНЬ</a:t>
            </a:r>
            <a:endParaRPr lang="ru-RU" sz="1600" b="1" dirty="0"/>
          </a:p>
        </p:txBody>
      </p:sp>
      <p:cxnSp>
        <p:nvCxnSpPr>
          <p:cNvPr id="16" name="Прямая соединительная линия 15"/>
          <p:cNvCxnSpPr>
            <a:endCxn id="21" idx="1"/>
          </p:cNvCxnSpPr>
          <p:nvPr/>
        </p:nvCxnSpPr>
        <p:spPr>
          <a:xfrm>
            <a:off x="2195736" y="3573016"/>
            <a:ext cx="144016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3347864" y="2420888"/>
            <a:ext cx="1512168" cy="43204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СОБСТВЕННАЯ ТЕНЬ</a:t>
            </a:r>
            <a:endParaRPr lang="ru-RU" sz="16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907704" y="2636912"/>
            <a:ext cx="151216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3635896" y="3429000"/>
            <a:ext cx="1080120" cy="2880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РЕФЛЕКС</a:t>
            </a:r>
            <a:endParaRPr lang="ru-RU" sz="1600" b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1475656" y="3140968"/>
            <a:ext cx="2160240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2843808" y="3933056"/>
            <a:ext cx="2592288" cy="2880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ПАДАЮЩАЯ ТЕНЬ</a:t>
            </a:r>
            <a:endParaRPr lang="ru-RU" sz="16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292080" y="188640"/>
            <a:ext cx="3384376" cy="720080"/>
          </a:xfrm>
          <a:prstGeom prst="roundRect">
            <a:avLst/>
          </a:prstGeom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Боковое освещение КУБА</a:t>
            </a:r>
            <a:endParaRPr lang="ru-RU" sz="2400" b="1" dirty="0"/>
          </a:p>
        </p:txBody>
      </p:sp>
      <p:pic>
        <p:nvPicPr>
          <p:cNvPr id="37" name="Рисунок 36" descr="post-78672-1219688754.jpg"/>
          <p:cNvPicPr>
            <a:picLocks noChangeAspect="1"/>
          </p:cNvPicPr>
          <p:nvPr/>
        </p:nvPicPr>
        <p:blipFill>
          <a:blip r:embed="rId3" cstate="print"/>
          <a:srcRect l="15286" t="13747" r="3715" b="10847"/>
          <a:stretch>
            <a:fillRect/>
          </a:stretch>
        </p:blipFill>
        <p:spPr>
          <a:xfrm>
            <a:off x="5430557" y="1741020"/>
            <a:ext cx="3245899" cy="2192036"/>
          </a:xfrm>
          <a:prstGeom prst="rect">
            <a:avLst/>
          </a:prstGeom>
        </p:spPr>
      </p:pic>
      <p:cxnSp>
        <p:nvCxnSpPr>
          <p:cNvPr id="55" name="Прямая соединительная линия 54"/>
          <p:cNvCxnSpPr>
            <a:stCxn id="18" idx="3"/>
          </p:cNvCxnSpPr>
          <p:nvPr/>
        </p:nvCxnSpPr>
        <p:spPr>
          <a:xfrm>
            <a:off x="4860032" y="2636912"/>
            <a:ext cx="223224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endCxn id="4" idx="3"/>
          </p:cNvCxnSpPr>
          <p:nvPr/>
        </p:nvCxnSpPr>
        <p:spPr>
          <a:xfrm flipH="1">
            <a:off x="4499992" y="2132856"/>
            <a:ext cx="223224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1115616" y="2132856"/>
            <a:ext cx="2592288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4499992" y="1556792"/>
            <a:ext cx="1944216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4860032" y="3140968"/>
            <a:ext cx="1008112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4572000" y="3573016"/>
            <a:ext cx="2448272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stCxn id="25" idx="1"/>
          </p:cNvCxnSpPr>
          <p:nvPr/>
        </p:nvCxnSpPr>
        <p:spPr>
          <a:xfrm flipH="1">
            <a:off x="2267744" y="4077072"/>
            <a:ext cx="576064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2267744" y="3789040"/>
            <a:ext cx="0" cy="28803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>
            <a:stCxn id="25" idx="3"/>
          </p:cNvCxnSpPr>
          <p:nvPr/>
        </p:nvCxnSpPr>
        <p:spPr>
          <a:xfrm>
            <a:off x="5436096" y="4077072"/>
            <a:ext cx="2304256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7740352" y="3573016"/>
            <a:ext cx="0" cy="50405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>
            <a:off x="6444208" y="1556792"/>
            <a:ext cx="0" cy="43204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1331640" y="1556792"/>
            <a:ext cx="0" cy="43204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>
            <a:off x="6372200" y="1052736"/>
            <a:ext cx="288032" cy="5040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Рисунок 101" descr="11-tutotial-2.jpg"/>
          <p:cNvPicPr>
            <a:picLocks noChangeAspect="1"/>
          </p:cNvPicPr>
          <p:nvPr/>
        </p:nvPicPr>
        <p:blipFill>
          <a:blip r:embed="rId4" cstate="print"/>
          <a:srcRect t="68155" b="6006"/>
          <a:stretch>
            <a:fillRect/>
          </a:stretch>
        </p:blipFill>
        <p:spPr>
          <a:xfrm>
            <a:off x="0" y="4437112"/>
            <a:ext cx="9144000" cy="126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uild="allAtOnce" animBg="1"/>
      <p:bldP spid="12" grpId="0" animBg="1"/>
      <p:bldP spid="15" grpId="0" animBg="1"/>
      <p:bldP spid="18" grpId="0" animBg="1"/>
      <p:bldP spid="21" grpId="0" animBg="1"/>
      <p:bldP spid="25" grpId="0" animBg="1"/>
      <p:bldP spid="35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a060bb823c86b150e5c627874cf485b--interior.jpg"/>
          <p:cNvPicPr>
            <a:picLocks noChangeAspect="1"/>
          </p:cNvPicPr>
          <p:nvPr/>
        </p:nvPicPr>
        <p:blipFill>
          <a:blip r:embed="rId2" cstate="print"/>
          <a:srcRect l="63822" t="61841" r="5168" b="3804"/>
          <a:stretch>
            <a:fillRect/>
          </a:stretch>
        </p:blipFill>
        <p:spPr>
          <a:xfrm>
            <a:off x="2483768" y="4941168"/>
            <a:ext cx="1728192" cy="1800200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b9cufullsizecu.jpg"/>
          <p:cNvPicPr>
            <a:picLocks noChangeAspect="1"/>
          </p:cNvPicPr>
          <p:nvPr/>
        </p:nvPicPr>
        <p:blipFill>
          <a:blip r:embed="rId3" cstate="print"/>
          <a:srcRect l="62600"/>
          <a:stretch>
            <a:fillRect/>
          </a:stretch>
        </p:blipFill>
        <p:spPr>
          <a:xfrm rot="5400000">
            <a:off x="3422585" y="-606159"/>
            <a:ext cx="4243050" cy="6696745"/>
          </a:xfrm>
          <a:prstGeom prst="rect">
            <a:avLst/>
          </a:prstGeom>
        </p:spPr>
      </p:pic>
      <p:sp>
        <p:nvSpPr>
          <p:cNvPr id="6" name="Полилиния 5"/>
          <p:cNvSpPr/>
          <p:nvPr/>
        </p:nvSpPr>
        <p:spPr>
          <a:xfrm>
            <a:off x="7296150" y="3524250"/>
            <a:ext cx="495616" cy="390525"/>
          </a:xfrm>
          <a:custGeom>
            <a:avLst/>
            <a:gdLst>
              <a:gd name="connsiteX0" fmla="*/ 371475 w 495616"/>
              <a:gd name="connsiteY0" fmla="*/ 361950 h 390525"/>
              <a:gd name="connsiteX1" fmla="*/ 371475 w 495616"/>
              <a:gd name="connsiteY1" fmla="*/ 361950 h 390525"/>
              <a:gd name="connsiteX2" fmla="*/ 400050 w 495616"/>
              <a:gd name="connsiteY2" fmla="*/ 285750 h 390525"/>
              <a:gd name="connsiteX3" fmla="*/ 409575 w 495616"/>
              <a:gd name="connsiteY3" fmla="*/ 257175 h 390525"/>
              <a:gd name="connsiteX4" fmla="*/ 447675 w 495616"/>
              <a:gd name="connsiteY4" fmla="*/ 200025 h 390525"/>
              <a:gd name="connsiteX5" fmla="*/ 485775 w 495616"/>
              <a:gd name="connsiteY5" fmla="*/ 114300 h 390525"/>
              <a:gd name="connsiteX6" fmla="*/ 495300 w 495616"/>
              <a:gd name="connsiteY6" fmla="*/ 9525 h 390525"/>
              <a:gd name="connsiteX7" fmla="*/ 419100 w 495616"/>
              <a:gd name="connsiteY7" fmla="*/ 0 h 390525"/>
              <a:gd name="connsiteX8" fmla="*/ 219075 w 495616"/>
              <a:gd name="connsiteY8" fmla="*/ 114300 h 390525"/>
              <a:gd name="connsiteX9" fmla="*/ 19050 w 495616"/>
              <a:gd name="connsiteY9" fmla="*/ 238125 h 390525"/>
              <a:gd name="connsiteX10" fmla="*/ 0 w 495616"/>
              <a:gd name="connsiteY10" fmla="*/ 390525 h 390525"/>
              <a:gd name="connsiteX11" fmla="*/ 371475 w 495616"/>
              <a:gd name="connsiteY11" fmla="*/ 36195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5616" h="390525">
                <a:moveTo>
                  <a:pt x="371475" y="361950"/>
                </a:moveTo>
                <a:lnTo>
                  <a:pt x="371475" y="361950"/>
                </a:lnTo>
                <a:cubicBezTo>
                  <a:pt x="381000" y="336550"/>
                  <a:pt x="390779" y="311244"/>
                  <a:pt x="400050" y="285750"/>
                </a:cubicBezTo>
                <a:cubicBezTo>
                  <a:pt x="403481" y="276314"/>
                  <a:pt x="404699" y="265952"/>
                  <a:pt x="409575" y="257175"/>
                </a:cubicBezTo>
                <a:cubicBezTo>
                  <a:pt x="420694" y="237161"/>
                  <a:pt x="440435" y="221745"/>
                  <a:pt x="447675" y="200025"/>
                </a:cubicBezTo>
                <a:cubicBezTo>
                  <a:pt x="470345" y="132015"/>
                  <a:pt x="455586" y="159583"/>
                  <a:pt x="485775" y="114300"/>
                </a:cubicBezTo>
                <a:cubicBezTo>
                  <a:pt x="495616" y="15891"/>
                  <a:pt x="495300" y="50958"/>
                  <a:pt x="495300" y="9525"/>
                </a:cubicBezTo>
                <a:lnTo>
                  <a:pt x="419100" y="0"/>
                </a:lnTo>
                <a:lnTo>
                  <a:pt x="219075" y="114300"/>
                </a:lnTo>
                <a:lnTo>
                  <a:pt x="19050" y="238125"/>
                </a:lnTo>
                <a:lnTo>
                  <a:pt x="0" y="390525"/>
                </a:lnTo>
                <a:lnTo>
                  <a:pt x="371475" y="3619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188640"/>
            <a:ext cx="7992888" cy="432048"/>
          </a:xfrm>
          <a:prstGeom prst="roundRect">
            <a:avLst/>
          </a:prstGeom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Плотность штриховки</a:t>
            </a:r>
            <a:endParaRPr lang="ru-RU" sz="2800" b="1" dirty="0"/>
          </a:p>
        </p:txBody>
      </p:sp>
      <p:pic>
        <p:nvPicPr>
          <p:cNvPr id="8" name="Рисунок 7" descr="img14.jpg"/>
          <p:cNvPicPr>
            <a:picLocks noChangeAspect="1"/>
          </p:cNvPicPr>
          <p:nvPr/>
        </p:nvPicPr>
        <p:blipFill>
          <a:blip r:embed="rId4" cstate="print"/>
          <a:srcRect l="78350" t="3801" r="1963" b="60500"/>
          <a:stretch>
            <a:fillRect/>
          </a:stretch>
        </p:blipFill>
        <p:spPr>
          <a:xfrm>
            <a:off x="251520" y="1196752"/>
            <a:ext cx="1800200" cy="2448272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6a060bb823c86b150e5c627874cf485b--interior.jpg"/>
          <p:cNvPicPr>
            <a:picLocks noChangeAspect="1"/>
          </p:cNvPicPr>
          <p:nvPr/>
        </p:nvPicPr>
        <p:blipFill>
          <a:blip r:embed="rId2" cstate="print"/>
          <a:srcRect l="62380" t="2588" r="4027" b="54810"/>
          <a:stretch>
            <a:fillRect/>
          </a:stretch>
        </p:blipFill>
        <p:spPr>
          <a:xfrm>
            <a:off x="251520" y="4293096"/>
            <a:ext cx="1872208" cy="2232248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artstudi-topic-drawing-geometric-shapes-4.jpg"/>
          <p:cNvPicPr>
            <a:picLocks noChangeAspect="1"/>
          </p:cNvPicPr>
          <p:nvPr/>
        </p:nvPicPr>
        <p:blipFill>
          <a:blip r:embed="rId5" cstate="print"/>
          <a:srcRect l="10350" t="14300" b="21651"/>
          <a:stretch>
            <a:fillRect/>
          </a:stretch>
        </p:blipFill>
        <p:spPr>
          <a:xfrm>
            <a:off x="4572000" y="4933408"/>
            <a:ext cx="1944216" cy="1748423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hello_html_m3332a671.jpg"/>
          <p:cNvPicPr>
            <a:picLocks noChangeAspect="1"/>
          </p:cNvPicPr>
          <p:nvPr/>
        </p:nvPicPr>
        <p:blipFill>
          <a:blip r:embed="rId6" cstate="print"/>
          <a:srcRect l="56067" b="51312"/>
          <a:stretch>
            <a:fillRect/>
          </a:stretch>
        </p:blipFill>
        <p:spPr>
          <a:xfrm>
            <a:off x="6804248" y="5013176"/>
            <a:ext cx="2195811" cy="1656184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11560" y="188640"/>
            <a:ext cx="7992888" cy="432048"/>
          </a:xfrm>
          <a:prstGeom prst="roundRect">
            <a:avLst/>
          </a:prstGeom>
          <a:ln w="63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Направление штриховки</a:t>
            </a:r>
            <a:endParaRPr lang="ru-RU" sz="2800" b="1" dirty="0"/>
          </a:p>
        </p:txBody>
      </p:sp>
      <p:pic>
        <p:nvPicPr>
          <p:cNvPr id="5" name="Рисунок 4" descr="d997aa51e32a51d6eb0be8d3f5e9ba21-1.jpg"/>
          <p:cNvPicPr>
            <a:picLocks noChangeAspect="1"/>
          </p:cNvPicPr>
          <p:nvPr/>
        </p:nvPicPr>
        <p:blipFill>
          <a:blip r:embed="rId2" cstate="print"/>
          <a:srcRect l="4545" r="3030"/>
          <a:stretch>
            <a:fillRect/>
          </a:stretch>
        </p:blipFill>
        <p:spPr>
          <a:xfrm>
            <a:off x="251520" y="908720"/>
            <a:ext cx="4392488" cy="3374295"/>
          </a:xfrm>
          <a:prstGeom prst="rect">
            <a:avLst/>
          </a:prstGeom>
        </p:spPr>
      </p:pic>
      <p:pic>
        <p:nvPicPr>
          <p:cNvPr id="6" name="Рисунок 5" descr="23714589.jpg"/>
          <p:cNvPicPr>
            <a:picLocks noChangeAspect="1"/>
          </p:cNvPicPr>
          <p:nvPr/>
        </p:nvPicPr>
        <p:blipFill>
          <a:blip r:embed="rId3" cstate="print"/>
          <a:srcRect l="12200" r="4326" b="4909"/>
          <a:stretch>
            <a:fillRect/>
          </a:stretch>
        </p:blipFill>
        <p:spPr>
          <a:xfrm>
            <a:off x="4671421" y="908720"/>
            <a:ext cx="4149051" cy="338437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59633" y="4365104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Штриховка на поверхность наносится согласно форме объекта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246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Microsoft</dc:creator>
  <cp:lastModifiedBy>Microsoft</cp:lastModifiedBy>
  <cp:revision>55</cp:revision>
  <dcterms:created xsi:type="dcterms:W3CDTF">2020-11-30T08:43:15Z</dcterms:created>
  <dcterms:modified xsi:type="dcterms:W3CDTF">2020-12-01T03:18:29Z</dcterms:modified>
</cp:coreProperties>
</file>