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F60CC-5B51-40B4-9414-90B860725AD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9AAE-7DF6-4E00-9A66-1301D9D61A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F60CC-5B51-40B4-9414-90B860725AD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9AAE-7DF6-4E00-9A66-1301D9D61A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F60CC-5B51-40B4-9414-90B860725AD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9AAE-7DF6-4E00-9A66-1301D9D61A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F60CC-5B51-40B4-9414-90B860725AD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9AAE-7DF6-4E00-9A66-1301D9D61A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F60CC-5B51-40B4-9414-90B860725AD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9AAE-7DF6-4E00-9A66-1301D9D61A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F60CC-5B51-40B4-9414-90B860725AD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9AAE-7DF6-4E00-9A66-1301D9D61A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F60CC-5B51-40B4-9414-90B860725AD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9AAE-7DF6-4E00-9A66-1301D9D61A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F60CC-5B51-40B4-9414-90B860725AD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9AAE-7DF6-4E00-9A66-1301D9D61A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F60CC-5B51-40B4-9414-90B860725AD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9AAE-7DF6-4E00-9A66-1301D9D61A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F60CC-5B51-40B4-9414-90B860725AD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9AAE-7DF6-4E00-9A66-1301D9D61A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F60CC-5B51-40B4-9414-90B860725AD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99AAE-7DF6-4E00-9A66-1301D9D61A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4F60CC-5B51-40B4-9414-90B860725AD3}" type="datetimeFigureOut">
              <a:rPr lang="ru-RU" smtClean="0"/>
              <a:t>11.12.2020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99AAE-7DF6-4E00-9A66-1301D9D61A3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188640"/>
            <a:ext cx="8136904" cy="504056"/>
          </a:xfrm>
          <a:prstGeom prst="roundRect">
            <a:avLst/>
          </a:prstGeom>
          <a:ln w="31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ВОЗДУШНАЯ ПЕРСПЕКТИВА</a:t>
            </a:r>
            <a:endParaRPr lang="ru-RU" sz="2800" b="1" dirty="0"/>
          </a:p>
        </p:txBody>
      </p:sp>
      <p:sp>
        <p:nvSpPr>
          <p:cNvPr id="5" name="Стрелка вниз 4"/>
          <p:cNvSpPr/>
          <p:nvPr/>
        </p:nvSpPr>
        <p:spPr>
          <a:xfrm>
            <a:off x="4427984" y="692696"/>
            <a:ext cx="360040" cy="432048"/>
          </a:xfrm>
          <a:prstGeom prst="downArrow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62760" y="1052736"/>
            <a:ext cx="8113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Способ  передачи пространства на плоскости изображения</a:t>
            </a:r>
            <a:endParaRPr lang="ru-RU" sz="2400" b="1" dirty="0"/>
          </a:p>
        </p:txBody>
      </p:sp>
      <p:sp>
        <p:nvSpPr>
          <p:cNvPr id="7" name="Стрелка вниз 6"/>
          <p:cNvSpPr/>
          <p:nvPr/>
        </p:nvSpPr>
        <p:spPr>
          <a:xfrm rot="5400000">
            <a:off x="2195736" y="1772816"/>
            <a:ext cx="216024" cy="360040"/>
          </a:xfrm>
          <a:prstGeom prst="down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483768" y="1743199"/>
            <a:ext cx="4343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ИЗОБРАЖЕНИЕ ПРОСТРАНСТВА</a:t>
            </a:r>
            <a:endParaRPr lang="ru-RU" sz="2400" b="1" dirty="0"/>
          </a:p>
        </p:txBody>
      </p:sp>
      <p:sp>
        <p:nvSpPr>
          <p:cNvPr id="9" name="Стрелка вниз 8"/>
          <p:cNvSpPr/>
          <p:nvPr/>
        </p:nvSpPr>
        <p:spPr>
          <a:xfrm>
            <a:off x="4499992" y="1484784"/>
            <a:ext cx="216024" cy="288032"/>
          </a:xfrm>
          <a:prstGeom prst="down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9552" y="1700808"/>
            <a:ext cx="1584176" cy="432048"/>
          </a:xfrm>
          <a:prstGeom prst="roundRect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ПЕЙЗАЖ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1" name="Рисунок 10" descr="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348880"/>
            <a:ext cx="3888612" cy="2664296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737288" y="5157192"/>
            <a:ext cx="1178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Живопись</a:t>
            </a:r>
            <a:endParaRPr lang="ru-RU" dirty="0"/>
          </a:p>
        </p:txBody>
      </p:sp>
      <p:pic>
        <p:nvPicPr>
          <p:cNvPr id="13" name="Рисунок 12" descr="10cafe90e538d3eda131dbec8d4905a5.jpg"/>
          <p:cNvPicPr>
            <a:picLocks noChangeAspect="1"/>
          </p:cNvPicPr>
          <p:nvPr/>
        </p:nvPicPr>
        <p:blipFill>
          <a:blip r:embed="rId3" cstate="print"/>
          <a:srcRect b="8923"/>
          <a:stretch>
            <a:fillRect/>
          </a:stretch>
        </p:blipFill>
        <p:spPr>
          <a:xfrm>
            <a:off x="4860032" y="2348880"/>
            <a:ext cx="3744416" cy="2664296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6179980" y="5157192"/>
            <a:ext cx="984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Графика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39552" y="5622339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Для изображения пространства нам необходимо знать правила </a:t>
            </a:r>
            <a:r>
              <a:rPr lang="ru-RU" sz="2400" b="1" dirty="0" smtClean="0">
                <a:solidFill>
                  <a:srgbClr val="FF0000"/>
                </a:solidFill>
              </a:rPr>
              <a:t>ВОЗДУШНОЙ ПЕРСПЕКТИВЫ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 animBg="1"/>
      <p:bldP spid="10" grpId="0" animBg="1"/>
      <p:bldP spid="12" grpId="0"/>
      <p:bldP spid="14" grpId="0"/>
      <p:bldP spid="1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трелка вниз 13"/>
          <p:cNvSpPr/>
          <p:nvPr/>
        </p:nvSpPr>
        <p:spPr>
          <a:xfrm>
            <a:off x="1403648" y="3717032"/>
            <a:ext cx="360040" cy="432048"/>
          </a:xfrm>
          <a:prstGeom prst="downArrow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308304" y="3717032"/>
            <a:ext cx="360040" cy="432048"/>
          </a:xfrm>
          <a:prstGeom prst="downArrow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552" y="188640"/>
            <a:ext cx="8136904" cy="504056"/>
          </a:xfrm>
          <a:prstGeom prst="roundRect">
            <a:avLst/>
          </a:prstGeom>
          <a:ln w="31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ПРАВИЛА ПЕРСПЕКТИВЫ</a:t>
            </a:r>
            <a:endParaRPr lang="ru-RU" sz="28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1124744"/>
            <a:ext cx="2304256" cy="432048"/>
          </a:xfrm>
          <a:prstGeom prst="roundRect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ЛИНЕЙНОЙ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72200" y="1124744"/>
            <a:ext cx="2304256" cy="432048"/>
          </a:xfrm>
          <a:prstGeom prst="roundRect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ВОЗДУШНОЙ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1475656" y="692696"/>
            <a:ext cx="360040" cy="432048"/>
          </a:xfrm>
          <a:prstGeom prst="downArrow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7380312" y="692696"/>
            <a:ext cx="360040" cy="432048"/>
          </a:xfrm>
          <a:prstGeom prst="downArrow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95536" y="1628800"/>
            <a:ext cx="33123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Предметы, уходящие вдаль, уменьшаются в размере</a:t>
            </a:r>
          </a:p>
          <a:p>
            <a:pPr marL="342900" indent="-342900">
              <a:buAutoNum type="arabicPeriod"/>
            </a:pPr>
            <a:r>
              <a:rPr lang="ru-RU" dirty="0" smtClean="0"/>
              <a:t>Параллельные линии сходятся в точке схода на линии горизонта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788024" y="1628800"/>
            <a:ext cx="41764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/>
              <a:t>По мере удаления планов ТОН теряет свою насыщенность и контрастность, светлеет</a:t>
            </a:r>
          </a:p>
          <a:p>
            <a:pPr marL="342900" indent="-342900">
              <a:buAutoNum type="arabicPeriod"/>
            </a:pPr>
            <a:r>
              <a:rPr lang="ru-RU" b="1" dirty="0" smtClean="0"/>
              <a:t>Окутанная воздухом даль ГОЛУБЕЕТ. Теплые цвета выступают, кажутся ближе, холодные отступают</a:t>
            </a:r>
            <a:endParaRPr lang="ru-RU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3356992"/>
            <a:ext cx="8136904" cy="504056"/>
          </a:xfrm>
          <a:prstGeom prst="roundRect">
            <a:avLst/>
          </a:prstGeom>
          <a:ln w="31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ЛИНИЯ ГОРИЗОНТА – средство выразительности</a:t>
            </a:r>
            <a:endParaRPr lang="ru-RU" sz="28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7544" y="4149080"/>
            <a:ext cx="2304256" cy="288032"/>
          </a:xfrm>
          <a:prstGeom prst="roundRect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Высокая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372200" y="4149080"/>
            <a:ext cx="2304256" cy="288032"/>
          </a:xfrm>
          <a:prstGeom prst="roundRect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Низкая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7" name="Рисунок 16" descr="гкг 2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509120"/>
            <a:ext cx="3311564" cy="2276872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Рисунок 17" descr="79541e3d74d6b8b11b076e3eb1a0ce4a913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4084" y="4509120"/>
            <a:ext cx="3764428" cy="2276872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6" grpId="0" animBg="1"/>
      <p:bldP spid="7" grpId="0" animBg="1"/>
      <p:bldP spid="8" grpId="0" animBg="1"/>
      <p:bldP spid="9" grpId="0" animBg="1"/>
      <p:bldP spid="10" grpId="0" build="allAtOnce"/>
      <p:bldP spid="11" grpId="0" build="allAtOnce"/>
      <p:bldP spid="12" grpId="0" build="allAtOnce" animBg="1"/>
      <p:bldP spid="13" grpId="0" animBg="1"/>
      <p:bldP spid="1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4543</TotalTime>
  <Words>76</Words>
  <Application>Microsoft Office PowerPoint</Application>
  <PresentationFormat>Экран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Microsoft</dc:creator>
  <cp:lastModifiedBy>Microsoft</cp:lastModifiedBy>
  <cp:revision>134</cp:revision>
  <dcterms:created xsi:type="dcterms:W3CDTF">2020-12-11T01:55:31Z</dcterms:created>
  <dcterms:modified xsi:type="dcterms:W3CDTF">2020-12-14T05:38:59Z</dcterms:modified>
</cp:coreProperties>
</file>