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56" r:id="rId2"/>
    <p:sldId id="257" r:id="rId3"/>
    <p:sldId id="258" r:id="rId4"/>
    <p:sldId id="274" r:id="rId5"/>
    <p:sldId id="276" r:id="rId6"/>
    <p:sldId id="280" r:id="rId7"/>
    <p:sldId id="282" r:id="rId8"/>
    <p:sldId id="281" r:id="rId9"/>
  </p:sldIdLst>
  <p:sldSz cx="9144000" cy="6858000" type="screen4x3"/>
  <p:notesSz cx="6858000" cy="9144000"/>
  <p:custShowLst>
    <p:custShow name="Произвольный показ 1" id="0">
      <p:sldLst>
        <p:sld r:id="rId2"/>
        <p:sld r:id="rId3"/>
        <p:sld r:id="rId4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3CE1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DF475-1CD7-4019-8565-5AA9EE8C315F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145EC-7EE2-4460-9949-59E618C12A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145EC-7EE2-4460-9949-59E618C12AF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145EC-7EE2-4460-9949-59E618C12AF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639A427-714C-46D6-B83C-C4F1FFACAF96}" type="datetimeFigureOut">
              <a:rPr lang="ru-RU" smtClean="0"/>
              <a:pPr/>
              <a:t>27.03.2023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F8B7A2A-6E28-491F-91DB-9848AD54C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15616" y="260648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F0"/>
                </a:solidFill>
                <a:latin typeface="Cambria" pitchFamily="18" charset="0"/>
                <a:ea typeface="Cambria" pitchFamily="18" charset="0"/>
              </a:rPr>
              <a:t>ЗДРАВСТВУЙТЕ, РЕБЯТА!</a:t>
            </a:r>
            <a:endParaRPr lang="ru-RU" sz="4000" b="1" dirty="0">
              <a:solidFill>
                <a:srgbClr val="00B0F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052736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СЕГОДНЯ МЫ НАЧИНАЕМ ИЗУЧАТЬ ТЕМУ:</a:t>
            </a:r>
            <a:endParaRPr lang="ru-RU" sz="32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556792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«ВГЛЯДЫВАЯСЬ В ЧЕЛОВЕКА.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ПОРТРЕТ»</a:t>
            </a:r>
            <a:endParaRPr lang="ru-RU" sz="44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60" y="3939440"/>
            <a:ext cx="64807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Cambria" pitchFamily="18" charset="0"/>
                <a:ea typeface="Cambria" pitchFamily="18" charset="0"/>
              </a:rPr>
              <a:t>ПОРТРЕТ</a:t>
            </a:r>
            <a:r>
              <a:rPr lang="ru-RU" sz="2200" b="1" dirty="0" smtClean="0">
                <a:latin typeface="Cambria" pitchFamily="18" charset="0"/>
                <a:ea typeface="Cambria" pitchFamily="18" charset="0"/>
              </a:rPr>
              <a:t> </a:t>
            </a:r>
          </a:p>
          <a:p>
            <a:pPr algn="just"/>
            <a:r>
              <a:rPr lang="ru-RU" dirty="0" smtClean="0">
                <a:latin typeface="Cambria" pitchFamily="18" charset="0"/>
                <a:ea typeface="Cambria" pitchFamily="18" charset="0"/>
              </a:rPr>
              <a:t>(от французского слова </a:t>
            </a:r>
            <a:r>
              <a:rPr lang="en-US" dirty="0" err="1" smtClean="0">
                <a:latin typeface="Cambria" pitchFamily="18" charset="0"/>
                <a:ea typeface="Cambria" pitchFamily="18" charset="0"/>
              </a:rPr>
              <a:t>potraire</a:t>
            </a:r>
            <a:r>
              <a:rPr lang="ru-RU" dirty="0" smtClean="0">
                <a:latin typeface="Cambria" pitchFamily="18" charset="0"/>
                <a:ea typeface="Cambria" pitchFamily="18" charset="0"/>
              </a:rPr>
              <a:t> – «воспроизводить что-либо черта в черту»; от латинского слова </a:t>
            </a:r>
            <a:r>
              <a:rPr lang="en-US" dirty="0" smtClean="0">
                <a:latin typeface="Cambria" pitchFamily="18" charset="0"/>
                <a:ea typeface="Cambria" pitchFamily="18" charset="0"/>
              </a:rPr>
              <a:t>persona – </a:t>
            </a:r>
            <a:r>
              <a:rPr lang="ru-RU" dirty="0" smtClean="0">
                <a:latin typeface="Cambria" pitchFamily="18" charset="0"/>
                <a:ea typeface="Cambria" pitchFamily="18" charset="0"/>
              </a:rPr>
              <a:t>«личность, особа» </a:t>
            </a:r>
            <a:r>
              <a:rPr lang="ru-RU" b="1" dirty="0" smtClean="0">
                <a:latin typeface="Cambria" pitchFamily="18" charset="0"/>
                <a:ea typeface="Cambria" pitchFamily="18" charset="0"/>
              </a:rPr>
              <a:t>- изображение или описание какого либо человека либо группы людей, существующих или существовавших в реальной действительности, художественными средствами</a:t>
            </a:r>
            <a:r>
              <a:rPr lang="ru-RU" dirty="0" smtClean="0">
                <a:latin typeface="Cambria" pitchFamily="18" charset="0"/>
                <a:ea typeface="Cambria" pitchFamily="18" charset="0"/>
              </a:rPr>
              <a:t> (живописи, графики, гравюры, скульптуры)</a:t>
            </a:r>
            <a:endParaRPr lang="ru-RU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9" name="Рисунок 8" descr="800px-AleksandrPushkin.jpg"/>
          <p:cNvPicPr>
            <a:picLocks noChangeAspect="1"/>
          </p:cNvPicPr>
          <p:nvPr/>
        </p:nvPicPr>
        <p:blipFill>
          <a:blip r:embed="rId2" cstate="print"/>
          <a:srcRect t="7895"/>
          <a:stretch>
            <a:fillRect/>
          </a:stretch>
        </p:blipFill>
        <p:spPr>
          <a:xfrm>
            <a:off x="251520" y="4005064"/>
            <a:ext cx="1944216" cy="2218260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5496" y="6290156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mbria" pitchFamily="18" charset="0"/>
                <a:ea typeface="Cambria" pitchFamily="18" charset="0"/>
              </a:rPr>
              <a:t>«Портрет А.С. Пушкина» Василий  </a:t>
            </a:r>
            <a:r>
              <a:rPr lang="ru-RU" sz="1400" dirty="0" err="1" smtClean="0">
                <a:latin typeface="Cambria" pitchFamily="18" charset="0"/>
                <a:ea typeface="Cambria" pitchFamily="18" charset="0"/>
              </a:rPr>
              <a:t>Тропинин</a:t>
            </a:r>
            <a:endParaRPr lang="ru-RU" sz="1400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395536" y="3717032"/>
            <a:ext cx="396044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0" y="62068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В изобразительном искусстве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ПОРТРЕТ – самостоятельный жанр</a:t>
            </a:r>
            <a:endParaRPr lang="ru-RU" sz="2400" b="1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1412776"/>
            <a:ext cx="8568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     Его цель:  </a:t>
            </a: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отобразить визуальные внешние характеристик и облика личности , которая наделена индивидуальными качествами, тем самым</a:t>
            </a:r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 через внешний облик передать внутренний мир</a:t>
            </a: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, жизнь человека, возможно, историю времени, в котором жил этот человек</a:t>
            </a:r>
            <a:endParaRPr lang="ru-RU" sz="2000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2780928"/>
            <a:ext cx="3960440" cy="40011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СОСТАВЛЯЮЩИЕ ПОРТРЕТА </a:t>
            </a:r>
            <a:endParaRPr lang="ru-RU" sz="2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915816" y="3212976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156176" y="3212976"/>
            <a:ext cx="14401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971600" y="3717032"/>
            <a:ext cx="27363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Радость узнавания</a:t>
            </a:r>
            <a:endParaRPr lang="ru-RU" sz="22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88024" y="3717032"/>
            <a:ext cx="396044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076056" y="3717032"/>
            <a:ext cx="3384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Внутренне сходство</a:t>
            </a:r>
            <a:endParaRPr lang="ru-RU" sz="22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536" y="414908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mbria" pitchFamily="18" charset="0"/>
                <a:ea typeface="Cambria" pitchFamily="18" charset="0"/>
              </a:rPr>
              <a:t>«похож» / «не похож» 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88024" y="414908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mbria" pitchFamily="18" charset="0"/>
                <a:ea typeface="Cambria" pitchFamily="18" charset="0"/>
              </a:rPr>
              <a:t>«какой он» 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7544" y="4831992"/>
            <a:ext cx="39604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     Передача:</a:t>
            </a:r>
          </a:p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- черт лица соответственно форме и пропорциям;</a:t>
            </a:r>
          </a:p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     - особенностей поведения, манер, темперамента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375756" y="4534218"/>
            <a:ext cx="1684" cy="334942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658548" y="4509120"/>
            <a:ext cx="1684" cy="334942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716016" y="4797152"/>
            <a:ext cx="3960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     Передача:</a:t>
            </a:r>
          </a:p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- характера;</a:t>
            </a:r>
          </a:p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     - чувств и переживаний;</a:t>
            </a:r>
          </a:p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- образа жизни;</a:t>
            </a:r>
          </a:p>
          <a:p>
            <a:pPr algn="ctr">
              <a:buFontTx/>
              <a:buChar char="-"/>
            </a:pPr>
            <a:r>
              <a:rPr lang="ru-RU" dirty="0" smtClean="0">
                <a:latin typeface="Cambria" pitchFamily="18" charset="0"/>
                <a:ea typeface="Cambria" pitchFamily="18" charset="0"/>
              </a:rPr>
              <a:t> состояния времени (эпохи), в которой живет (жил) человек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build="allAtOnce"/>
      <p:bldP spid="10" grpId="0" build="allAtOnce" animBg="1"/>
      <p:bldP spid="13" grpId="0" animBg="1"/>
      <p:bldP spid="14" grpId="0" animBg="1"/>
      <p:bldP spid="17" grpId="0" animBg="1"/>
      <p:bldP spid="18" grpId="0"/>
      <p:bldP spid="19" grpId="0" build="allAtOnce"/>
      <p:bldP spid="20" grpId="0" build="allAtOnce"/>
      <p:bldP spid="21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395536" y="1052736"/>
            <a:ext cx="8352928" cy="12961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3528" y="652626"/>
            <a:ext cx="849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Cambria" pitchFamily="18" charset="0"/>
                <a:ea typeface="Cambria" pitchFamily="18" charset="0"/>
              </a:rPr>
              <a:t>Особый путь жизни человека оставляет след в его облике!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113693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Задача художественного портретного облика: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«извлечение сущности» – выявление внутреннего содержания</a:t>
            </a:r>
            <a:endParaRPr lang="ru-RU" sz="2400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2564904"/>
            <a:ext cx="5544616" cy="40011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ЛИЦА РАЗНЫХ ЭПОХ И НАРОДОВ</a:t>
            </a:r>
            <a:endParaRPr lang="ru-RU" sz="2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7544" y="3140968"/>
            <a:ext cx="252028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95536" y="3140968"/>
            <a:ext cx="25922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Древний Египет</a:t>
            </a:r>
            <a:endParaRPr lang="ru-RU" sz="22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11760" y="3717032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latin typeface="Cambria" pitchFamily="18" charset="0"/>
                <a:ea typeface="Cambria" pitchFamily="18" charset="0"/>
              </a:rPr>
              <a:t> спокойствие и величие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latin typeface="Cambria" pitchFamily="18" charset="0"/>
                <a:ea typeface="Cambria" pitchFamily="18" charset="0"/>
              </a:rPr>
              <a:t> глаза смотрели сквозь время</a:t>
            </a:r>
          </a:p>
        </p:txBody>
      </p:sp>
      <p:pic>
        <p:nvPicPr>
          <p:cNvPr id="14" name="Рисунок 13" descr="др ег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717032"/>
            <a:ext cx="1728192" cy="2363339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4860032" y="3140968"/>
            <a:ext cx="252028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788024" y="3140968"/>
            <a:ext cx="25922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Древний Рим</a:t>
            </a:r>
            <a:endParaRPr lang="ru-RU" sz="22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7" name="Рисунок 16" descr="др ри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717032"/>
            <a:ext cx="2016224" cy="2333999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7020272" y="3717032"/>
            <a:ext cx="20162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latin typeface="Cambria" pitchFamily="18" charset="0"/>
                <a:ea typeface="Cambria" pitchFamily="18" charset="0"/>
              </a:rPr>
              <a:t> внимание на особенностях лица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latin typeface="Cambria" pitchFamily="18" charset="0"/>
                <a:ea typeface="Cambria" pitchFamily="18" charset="0"/>
              </a:rPr>
              <a:t> не заботились о внешней красоте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latin typeface="Cambria" pitchFamily="18" charset="0"/>
                <a:ea typeface="Cambria" pitchFamily="18" charset="0"/>
              </a:rPr>
              <a:t> подчеркивали силу характера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 animBg="1"/>
      <p:bldP spid="11" grpId="0" animBg="1"/>
      <p:bldP spid="12" grpId="0"/>
      <p:bldP spid="13" grpId="0"/>
      <p:bldP spid="15" grpId="0" animBg="1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 стрелкой 11"/>
          <p:cNvCxnSpPr/>
          <p:nvPr/>
        </p:nvCxnSpPr>
        <p:spPr>
          <a:xfrm>
            <a:off x="3131840" y="620688"/>
            <a:ext cx="0" cy="2160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1187624" y="548680"/>
            <a:ext cx="252028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115616" y="548680"/>
            <a:ext cx="25922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Средние века</a:t>
            </a:r>
            <a:endParaRPr lang="ru-RU" sz="22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39752" y="1124744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latin typeface="Cambria" pitchFamily="18" charset="0"/>
                <a:ea typeface="Cambria" pitchFamily="18" charset="0"/>
              </a:rPr>
              <a:t> особенно важно стало передать духовную сущность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6084168" y="2204864"/>
            <a:ext cx="0" cy="2160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4139952" y="2132856"/>
            <a:ext cx="381642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4067944" y="2132856"/>
            <a:ext cx="38164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Эпоха Возрождения</a:t>
            </a:r>
            <a:endParaRPr lang="ru-RU" sz="22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31" name="Рисунок 30" descr="вр ве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124745"/>
            <a:ext cx="1872208" cy="2475080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33" name="Прямая со стрелкой 32"/>
          <p:cNvCxnSpPr/>
          <p:nvPr/>
        </p:nvCxnSpPr>
        <p:spPr>
          <a:xfrm flipH="1">
            <a:off x="3635896" y="2564904"/>
            <a:ext cx="1152128" cy="1224136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572000" y="2708920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latin typeface="Cambria" pitchFamily="18" charset="0"/>
                <a:ea typeface="Cambria" pitchFamily="18" charset="0"/>
              </a:rPr>
              <a:t> особенно важно стало передать духовную сущность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7020272" y="2564904"/>
            <a:ext cx="1152128" cy="1224136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115616" y="3789040"/>
            <a:ext cx="3384376" cy="40011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Юг Европы</a:t>
            </a:r>
            <a:endParaRPr lang="ru-RU" sz="2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56176" y="3789040"/>
            <a:ext cx="2664296" cy="40011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Север Европы</a:t>
            </a:r>
            <a:endParaRPr lang="ru-RU" sz="2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11760" y="4365104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latin typeface="Cambria" pitchFamily="18" charset="0"/>
                <a:ea typeface="Cambria" pitchFamily="18" charset="0"/>
              </a:rPr>
              <a:t> воплощение в портрете представлений о прекрасном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499992" y="5445224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Arial" pitchFamily="34" charset="0"/>
              <a:buChar char="•"/>
            </a:pPr>
            <a:r>
              <a:rPr lang="ru-RU" b="1" dirty="0" smtClean="0">
                <a:latin typeface="Cambria" pitchFamily="18" charset="0"/>
                <a:ea typeface="Cambria" pitchFamily="18" charset="0"/>
              </a:rPr>
              <a:t> внимание к своеобразию индивидуальности личности</a:t>
            </a:r>
          </a:p>
        </p:txBody>
      </p:sp>
      <p:pic>
        <p:nvPicPr>
          <p:cNvPr id="40" name="Рисунок 39" descr="возр юг.jpg"/>
          <p:cNvPicPr>
            <a:picLocks noChangeAspect="1"/>
          </p:cNvPicPr>
          <p:nvPr/>
        </p:nvPicPr>
        <p:blipFill>
          <a:blip r:embed="rId4" cstate="print"/>
          <a:srcRect b="3044"/>
          <a:stretch>
            <a:fillRect/>
          </a:stretch>
        </p:blipFill>
        <p:spPr>
          <a:xfrm>
            <a:off x="395536" y="4293096"/>
            <a:ext cx="1873407" cy="2304256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2" name="Рисунок 41" descr="возр севе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7164288" y="4281411"/>
            <a:ext cx="1607890" cy="2368354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29" grpId="0" animBg="1"/>
      <p:bldP spid="30" grpId="0"/>
      <p:bldP spid="34" grpId="0"/>
      <p:bldP spid="36" grpId="0" animBg="1"/>
      <p:bldP spid="37" grpId="0" animBg="1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539552" y="188640"/>
            <a:ext cx="8064896" cy="1152128"/>
          </a:xfrm>
          <a:prstGeom prst="roundRect">
            <a:avLst/>
          </a:prstGeom>
          <a:solidFill>
            <a:schemeClr val="accent1">
              <a:alpha val="68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18864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Леди «ЗЕЛЕНЫЕ РУКАВА»</a:t>
            </a:r>
          </a:p>
          <a:p>
            <a:pPr algn="ctr"/>
            <a:r>
              <a:rPr lang="en-US" sz="3200" b="1" dirty="0" err="1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Greensleeves</a:t>
            </a:r>
            <a:endParaRPr lang="ru-RU" sz="32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21" name="Рисунок 20" descr="800px-Hans_Holbein_d._J._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2721952" cy="3960440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 descr="800px-Anne_boleyn.jpg"/>
          <p:cNvPicPr>
            <a:picLocks noChangeAspect="1"/>
          </p:cNvPicPr>
          <p:nvPr/>
        </p:nvPicPr>
        <p:blipFill>
          <a:blip r:embed="rId3" cstate="print"/>
          <a:srcRect r="4449" b="6780"/>
          <a:stretch>
            <a:fillRect/>
          </a:stretch>
        </p:blipFill>
        <p:spPr>
          <a:xfrm>
            <a:off x="5727557" y="1484784"/>
            <a:ext cx="3092915" cy="3960440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323528" y="5622339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«Портрет Генриха </a:t>
            </a:r>
            <a:r>
              <a:rPr lang="en-US" sz="1600" b="1" dirty="0" smtClean="0"/>
              <a:t>VIII</a:t>
            </a:r>
            <a:r>
              <a:rPr lang="ru-RU" sz="1600" b="1" dirty="0" smtClean="0"/>
              <a:t> –короля Англии» </a:t>
            </a:r>
          </a:p>
          <a:p>
            <a:pPr algn="ctr"/>
            <a:r>
              <a:rPr lang="ru-RU" sz="1600" dirty="0" err="1" smtClean="0"/>
              <a:t>Ганс</a:t>
            </a:r>
            <a:r>
              <a:rPr lang="ru-RU" sz="1600" dirty="0" smtClean="0"/>
              <a:t> Гольбейн младший</a:t>
            </a:r>
            <a:endParaRPr lang="ru-RU" sz="1600" b="1" dirty="0" smtClean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4128" y="558924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«Портрет Анны Болейн»</a:t>
            </a:r>
          </a:p>
          <a:p>
            <a:pPr algn="ctr"/>
            <a:r>
              <a:rPr lang="ru-RU" sz="1600" dirty="0" smtClean="0"/>
              <a:t>второй супруги </a:t>
            </a:r>
            <a:r>
              <a:rPr lang="ru-RU" sz="1600" dirty="0" smtClean="0"/>
              <a:t>Генриха </a:t>
            </a:r>
            <a:r>
              <a:rPr lang="en-US" sz="1600" dirty="0" smtClean="0"/>
              <a:t>VIII</a:t>
            </a:r>
            <a:r>
              <a:rPr lang="ru-RU" sz="1600" dirty="0" smtClean="0"/>
              <a:t> </a:t>
            </a:r>
          </a:p>
          <a:p>
            <a:pPr algn="ctr"/>
            <a:r>
              <a:rPr lang="ru-RU" sz="1600" dirty="0" smtClean="0"/>
              <a:t>Неизвестный автор</a:t>
            </a:r>
            <a:endParaRPr lang="ru-RU" sz="1600" b="1" dirty="0" smtClean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25" name="Рисунок 24" descr="img8.jpg"/>
          <p:cNvPicPr>
            <a:picLocks noChangeAspect="1"/>
          </p:cNvPicPr>
          <p:nvPr/>
        </p:nvPicPr>
        <p:blipFill>
          <a:blip r:embed="rId4" cstate="print"/>
          <a:srcRect l="49213" t="32799" b="34406"/>
          <a:stretch>
            <a:fillRect/>
          </a:stretch>
        </p:blipFill>
        <p:spPr>
          <a:xfrm>
            <a:off x="2699792" y="1645975"/>
            <a:ext cx="3384376" cy="1639009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7" name="TextBox 26"/>
          <p:cNvSpPr txBox="1"/>
          <p:nvPr/>
        </p:nvSpPr>
        <p:spPr>
          <a:xfrm>
            <a:off x="3203848" y="3784972"/>
            <a:ext cx="23762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Зеленые рукава, Прощайте!</a:t>
            </a:r>
          </a:p>
          <a:p>
            <a:pPr algn="ctr"/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До свидания!</a:t>
            </a:r>
          </a:p>
          <a:p>
            <a:pPr algn="ctr"/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Да, поможет тебе Бог</a:t>
            </a:r>
          </a:p>
          <a:p>
            <a:pPr algn="ctr"/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Я все еще люблю тебя.</a:t>
            </a:r>
          </a:p>
          <a:p>
            <a:pPr algn="ctr"/>
            <a:r>
              <a:rPr lang="ru-RU" sz="1600" b="1" dirty="0" smtClean="0">
                <a:latin typeface="Cambria" pitchFamily="18" charset="0"/>
                <a:ea typeface="Cambria" pitchFamily="18" charset="0"/>
              </a:rPr>
              <a:t>Однажды возвращайся и люби меня!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915816" y="6464369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Blackmore's Night - </a:t>
            </a:r>
            <a:r>
              <a:rPr lang="ru-RU" sz="1200" dirty="0" smtClean="0"/>
              <a:t>Леди Зеленые Рукава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King_Henry_and_Anne_Boleyn_Deer_shooting_in_Windsor_Fore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92695"/>
            <a:ext cx="4752528" cy="5867319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TextBox 29"/>
          <p:cNvSpPr txBox="1"/>
          <p:nvPr/>
        </p:nvSpPr>
        <p:spPr>
          <a:xfrm>
            <a:off x="5436096" y="764704"/>
            <a:ext cx="352839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/>
              <a:t>«Генрих VIII </a:t>
            </a:r>
          </a:p>
          <a:p>
            <a:r>
              <a:rPr lang="ru-RU" sz="2200" b="1" dirty="0" smtClean="0"/>
              <a:t>и Анна Болейн на охоте в </a:t>
            </a:r>
            <a:r>
              <a:rPr lang="ru-RU" sz="2200" b="1" dirty="0" err="1" smtClean="0"/>
              <a:t>Виндзорском</a:t>
            </a:r>
            <a:r>
              <a:rPr lang="ru-RU" sz="2200" b="1" dirty="0" smtClean="0"/>
              <a:t> лесу» </a:t>
            </a:r>
          </a:p>
          <a:p>
            <a:endParaRPr lang="ru-RU" dirty="0" smtClean="0"/>
          </a:p>
          <a:p>
            <a:r>
              <a:rPr lang="ru-RU" dirty="0" smtClean="0"/>
              <a:t>Картина У.П. </a:t>
            </a:r>
            <a:r>
              <a:rPr lang="ru-RU" dirty="0" err="1" smtClean="0"/>
              <a:t>Фрайта</a:t>
            </a:r>
            <a:r>
              <a:rPr lang="ru-RU" dirty="0" smtClean="0"/>
              <a:t>, 1903 год</a:t>
            </a:r>
            <a:endParaRPr lang="ru-RU" b="1" dirty="0" smtClean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0" y="54868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ПОРТРЕТ в России</a:t>
            </a:r>
            <a:endParaRPr lang="ru-RU" sz="4000" b="1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5576" y="1268760"/>
            <a:ext cx="7632848" cy="720080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99592" y="1268760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Впервые русские художники обратились к написанию портретов в </a:t>
            </a:r>
            <a:r>
              <a:rPr lang="en-US" sz="20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XVII </a:t>
            </a:r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веке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544" y="4397042"/>
            <a:ext cx="3384376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ПАРАДНЫЙ портрет</a:t>
            </a:r>
            <a:endParaRPr lang="ru-RU" sz="20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47864" y="2380818"/>
            <a:ext cx="2160240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ПАРСУНА</a:t>
            </a:r>
          </a:p>
        </p:txBody>
      </p:sp>
      <p:cxnSp>
        <p:nvCxnSpPr>
          <p:cNvPr id="15" name="Прямая со стрелкой 14"/>
          <p:cNvCxnSpPr>
            <a:endCxn id="11" idx="0"/>
          </p:cNvCxnSpPr>
          <p:nvPr/>
        </p:nvCxnSpPr>
        <p:spPr>
          <a:xfrm flipH="1">
            <a:off x="2159732" y="3933056"/>
            <a:ext cx="1332148" cy="46398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67544" y="4797152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mbria" pitchFamily="18" charset="0"/>
                <a:ea typeface="Cambria" pitchFamily="18" charset="0"/>
              </a:rPr>
              <a:t>Показывалось общественное положение героя</a:t>
            </a:r>
            <a:endParaRPr lang="ru-RU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198884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     Вначале их писали как иконы – на доске темперными красками</a:t>
            </a:r>
            <a:endParaRPr lang="ru-RU" sz="2000" b="1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5576" y="2924944"/>
            <a:ext cx="7632848" cy="100811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827584" y="2996952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К концу </a:t>
            </a:r>
            <a:r>
              <a:rPr lang="en-US" sz="16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XVIII </a:t>
            </a:r>
            <a:r>
              <a:rPr lang="ru-RU" sz="16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века русские художники достигли совершенного мастерства в написании портретов. Приёмы написания они не только перенимали у Европейских художников, но и открывали новые, собственные.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292080" y="4437112"/>
            <a:ext cx="3384376" cy="40011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КАМЕРНЫЙ портрет</a:t>
            </a:r>
            <a:endParaRPr lang="ru-RU" sz="20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92080" y="4797152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mbria" pitchFamily="18" charset="0"/>
                <a:ea typeface="Cambria" pitchFamily="18" charset="0"/>
              </a:rPr>
              <a:t>Показывались индивидуальные особенности человека</a:t>
            </a:r>
            <a:endParaRPr lang="ru-RU" b="1" dirty="0">
              <a:latin typeface="Cambria" pitchFamily="18" charset="0"/>
              <a:ea typeface="Cambria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5184068" y="3933056"/>
            <a:ext cx="1332148" cy="46398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9552" y="5694347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Приподнятый, торжественный характер картин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64088" y="5733256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Сложная и тонкая передача едва уловимых трепетных оттенков переживаний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uild="allAtOnce" animBg="1"/>
      <p:bldP spid="19" grpId="0"/>
      <p:bldP spid="17" grpId="0" build="allAtOnce"/>
      <p:bldP spid="18" grpId="0" animBg="1"/>
      <p:bldP spid="20" grpId="0"/>
      <p:bldP spid="25" grpId="0" animBg="1"/>
      <p:bldP spid="26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0" y="54868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ЗНАМЕНИТЫЕ РОССИЙСКИЕ ПОРТРЕТИСТЫ</a:t>
            </a:r>
            <a:endParaRPr lang="ru-RU" sz="3000" b="1" dirty="0">
              <a:solidFill>
                <a:srgbClr val="00206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1" name="Рисунок 10" descr="s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153610"/>
            <a:ext cx="2952328" cy="3867678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07504" y="1196752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ambria" pitchFamily="18" charset="0"/>
                <a:ea typeface="Cambria" pitchFamily="18" charset="0"/>
              </a:rPr>
              <a:t>БОРОВИКОВКИЙ</a:t>
            </a:r>
          </a:p>
          <a:p>
            <a:pPr algn="ctr"/>
            <a:r>
              <a:rPr lang="ru-RU" b="1" dirty="0" smtClean="0">
                <a:latin typeface="Cambria" pitchFamily="18" charset="0"/>
                <a:ea typeface="Cambria" pitchFamily="18" charset="0"/>
              </a:rPr>
              <a:t>Владимир Лукич</a:t>
            </a:r>
          </a:p>
          <a:p>
            <a:pPr algn="ctr"/>
            <a:r>
              <a:rPr lang="ru-RU" b="1" dirty="0" smtClean="0">
                <a:latin typeface="Cambria" pitchFamily="18" charset="0"/>
                <a:ea typeface="Cambria" pitchFamily="18" charset="0"/>
              </a:rPr>
              <a:t>1757 - 1825</a:t>
            </a:r>
            <a:endParaRPr lang="ru-RU" b="1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3" name="Рисунок 12" descr="800px-Borovikovsky_maria_Lopukhin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1124744"/>
            <a:ext cx="1872208" cy="2382384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419872" y="357301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mbria" pitchFamily="18" charset="0"/>
                <a:ea typeface="Cambria" pitchFamily="18" charset="0"/>
              </a:rPr>
              <a:t>«Портрет </a:t>
            </a:r>
          </a:p>
          <a:p>
            <a:pPr algn="ctr"/>
            <a:r>
              <a:rPr lang="ru-RU" sz="1400" dirty="0" smtClean="0">
                <a:latin typeface="Cambria" pitchFamily="18" charset="0"/>
                <a:ea typeface="Cambria" pitchFamily="18" charset="0"/>
              </a:rPr>
              <a:t>М.И. Лопухиной», 1797</a:t>
            </a:r>
            <a:endParaRPr lang="ru-RU" sz="1400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5" name="Рисунок 14" descr="800px-Borovikovskiy_PtPavla1GR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30030" y="2276872"/>
            <a:ext cx="2962450" cy="4077072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940152" y="162880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Cambria" pitchFamily="18" charset="0"/>
                <a:ea typeface="Cambria" pitchFamily="18" charset="0"/>
              </a:rPr>
              <a:t>«Портрет Павла </a:t>
            </a:r>
            <a:r>
              <a:rPr lang="en-US" sz="1600" dirty="0" smtClean="0">
                <a:latin typeface="Cambria" pitchFamily="18" charset="0"/>
                <a:ea typeface="Cambria" pitchFamily="18" charset="0"/>
              </a:rPr>
              <a:t>I</a:t>
            </a:r>
            <a:r>
              <a:rPr lang="ru-RU" sz="1600" dirty="0" smtClean="0">
                <a:latin typeface="Cambria" pitchFamily="18" charset="0"/>
                <a:ea typeface="Cambria" pitchFamily="18" charset="0"/>
              </a:rPr>
              <a:t>»</a:t>
            </a:r>
          </a:p>
          <a:p>
            <a:pPr algn="ctr"/>
            <a:r>
              <a:rPr lang="ru-RU" sz="1600" dirty="0" smtClean="0">
                <a:latin typeface="Cambria" pitchFamily="18" charset="0"/>
                <a:ea typeface="Cambria" pitchFamily="18" charset="0"/>
              </a:rPr>
              <a:t>1800</a:t>
            </a:r>
            <a:endParaRPr lang="ru-RU" sz="1600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7" name="Рисунок 16" descr="800px-Borovikovsky_pt_gagariny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39877" y="4149080"/>
            <a:ext cx="1740235" cy="1899031"/>
          </a:xfrm>
          <a:prstGeom prst="rect">
            <a:avLst/>
          </a:prstGeom>
          <a:ln w="3175">
            <a:noFill/>
          </a:ln>
          <a:effectLst>
            <a:outerShdw blurRad="50800" dist="762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3491880" y="6146140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mbria" pitchFamily="18" charset="0"/>
                <a:ea typeface="Cambria" pitchFamily="18" charset="0"/>
              </a:rPr>
              <a:t>«Портрет сестер  Гагариных», 1802</a:t>
            </a:r>
            <a:endParaRPr lang="ru-RU" sz="1400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2481</TotalTime>
  <Words>471</Words>
  <Application>Microsoft Office PowerPoint</Application>
  <PresentationFormat>Экран (4:3)</PresentationFormat>
  <Paragraphs>81</Paragraphs>
  <Slides>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  <vt:variant>
        <vt:lpstr>Произвольные показы</vt:lpstr>
      </vt:variant>
      <vt:variant>
        <vt:i4>1</vt:i4>
      </vt:variant>
    </vt:vector>
  </HeadingPairs>
  <TitlesOfParts>
    <vt:vector size="10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Произвольный показ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Microsoft</dc:creator>
  <cp:lastModifiedBy>304-1</cp:lastModifiedBy>
  <cp:revision>74</cp:revision>
  <dcterms:created xsi:type="dcterms:W3CDTF">2020-04-10T03:00:21Z</dcterms:created>
  <dcterms:modified xsi:type="dcterms:W3CDTF">2023-03-27T07:48:05Z</dcterms:modified>
</cp:coreProperties>
</file>